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6" r:id="rId3"/>
    <p:sldId id="257" r:id="rId4"/>
    <p:sldId id="262" r:id="rId5"/>
    <p:sldId id="261" r:id="rId6"/>
    <p:sldId id="260" r:id="rId7"/>
    <p:sldId id="259" r:id="rId8"/>
    <p:sldId id="265" r:id="rId9"/>
    <p:sldId id="264" r:id="rId10"/>
    <p:sldId id="263" r:id="rId11"/>
    <p:sldId id="258" r:id="rId12"/>
    <p:sldId id="272" r:id="rId13"/>
    <p:sldId id="271" r:id="rId14"/>
    <p:sldId id="270" r:id="rId15"/>
    <p:sldId id="274" r:id="rId16"/>
    <p:sldId id="273" r:id="rId17"/>
    <p:sldId id="269" r:id="rId18"/>
    <p:sldId id="277" r:id="rId19"/>
    <p:sldId id="276" r:id="rId20"/>
    <p:sldId id="275" r:id="rId21"/>
    <p:sldId id="280" r:id="rId22"/>
    <p:sldId id="279" r:id="rId23"/>
    <p:sldId id="278" r:id="rId24"/>
    <p:sldId id="282" r:id="rId25"/>
    <p:sldId id="281" r:id="rId26"/>
    <p:sldId id="285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59623-4F38-4ABD-85F3-5FF4EC1092B6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3AFD4-1188-4CA2-82D3-998D72DF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59623-4F38-4ABD-85F3-5FF4EC1092B6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3AFD4-1188-4CA2-82D3-998D72DF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59623-4F38-4ABD-85F3-5FF4EC1092B6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3AFD4-1188-4CA2-82D3-998D72DF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59623-4F38-4ABD-85F3-5FF4EC1092B6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3AFD4-1188-4CA2-82D3-998D72DF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59623-4F38-4ABD-85F3-5FF4EC1092B6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3AFD4-1188-4CA2-82D3-998D72DF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59623-4F38-4ABD-85F3-5FF4EC1092B6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3AFD4-1188-4CA2-82D3-998D72DF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59623-4F38-4ABD-85F3-5FF4EC1092B6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3AFD4-1188-4CA2-82D3-998D72DF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59623-4F38-4ABD-85F3-5FF4EC1092B6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3AFD4-1188-4CA2-82D3-998D72DF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59623-4F38-4ABD-85F3-5FF4EC1092B6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3AFD4-1188-4CA2-82D3-998D72DF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59623-4F38-4ABD-85F3-5FF4EC1092B6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3AFD4-1188-4CA2-82D3-998D72DF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59623-4F38-4ABD-85F3-5FF4EC1092B6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3AFD4-1188-4CA2-82D3-998D72DF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B59623-4F38-4ABD-85F3-5FF4EC1092B6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3AFD4-1188-4CA2-82D3-998D72DF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1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csfxAiOQp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8264" y="5715696"/>
            <a:ext cx="2195736" cy="1142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483768" y="16288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Научная библиотека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Научный зал естественно-технической литературы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Подготовила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Библиотекарь Назарова В.Н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23728" y="2420888"/>
            <a:ext cx="52361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ah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Герои - Якутяне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5" descr="E:\gD9bi_7NJo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3284984"/>
            <a:ext cx="4464496" cy="2570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1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0648"/>
            <a:ext cx="8361312" cy="6270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1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Рисунок 5" descr="csfxAiOQp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5517232"/>
            <a:ext cx="2195736" cy="1142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 l="1871" t="3678" r="56392" b="43822"/>
          <a:stretch>
            <a:fillRect/>
          </a:stretch>
        </p:blipFill>
        <p:spPr bwMode="auto">
          <a:xfrm>
            <a:off x="251520" y="260648"/>
            <a:ext cx="3816424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 l="46758" t="45678" r="5992" b="11273"/>
          <a:stretch>
            <a:fillRect/>
          </a:stretch>
        </p:blipFill>
        <p:spPr bwMode="auto">
          <a:xfrm>
            <a:off x="4644008" y="3212977"/>
            <a:ext cx="4104456" cy="2804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4211960" y="260648"/>
            <a:ext cx="4572000" cy="286232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 smtClean="0">
                <a:solidFill>
                  <a:srgbClr val="990033"/>
                </a:solidFill>
                <a:latin typeface="Times New Roman" pitchFamily="18" charset="0"/>
              </a:rPr>
              <a:t>24 июня 1942 г. Федор был призван в армию Покидая отчий дом и родной наслег, Федор оставил о себе в день отъезда память: на живописной поляне неподалеку от родного дома он установил 3-х метровый столб из ствола лиственницы («</a:t>
            </a:r>
            <a:r>
              <a:rPr lang="ru-RU" dirty="0" err="1" smtClean="0">
                <a:solidFill>
                  <a:srgbClr val="990033"/>
                </a:solidFill>
                <a:latin typeface="Times New Roman" pitchFamily="18" charset="0"/>
              </a:rPr>
              <a:t>Кэриэс</a:t>
            </a:r>
            <a:r>
              <a:rPr lang="ru-RU" dirty="0" smtClean="0">
                <a:solidFill>
                  <a:srgbClr val="990033"/>
                </a:solidFill>
                <a:latin typeface="Times New Roman" pitchFamily="18" charset="0"/>
              </a:rPr>
              <a:t> </a:t>
            </a:r>
            <a:r>
              <a:rPr lang="ru-RU" dirty="0" err="1" smtClean="0">
                <a:solidFill>
                  <a:srgbClr val="990033"/>
                </a:solidFill>
                <a:latin typeface="Times New Roman" pitchFamily="18" charset="0"/>
              </a:rPr>
              <a:t>остоолбо</a:t>
            </a:r>
            <a:r>
              <a:rPr lang="ru-RU" dirty="0" smtClean="0">
                <a:solidFill>
                  <a:srgbClr val="990033"/>
                </a:solidFill>
                <a:latin typeface="Times New Roman" pitchFamily="18" charset="0"/>
              </a:rPr>
              <a:t>»). Этот столб стоит и в настоящее время. Когда окончится война, он должен был вернуться и сделать на стволе (отметину) засечку о своем возвращении...</a:t>
            </a:r>
            <a:endParaRPr lang="ru-RU" dirty="0">
              <a:solidFill>
                <a:srgbClr val="990033"/>
              </a:solidFill>
              <a:latin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4005064"/>
            <a:ext cx="4572000" cy="230832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ru-RU" dirty="0" smtClean="0">
                <a:solidFill>
                  <a:srgbClr val="990033"/>
                </a:solidFill>
                <a:latin typeface="Times New Roman" pitchFamily="18" charset="0"/>
              </a:rPr>
              <a:t>29 июня 1942г. Федора и других призывников проводили на фронт. Собрались 64 призывников наслега, их родные и друзья Федора, кроме матери, братьев и сестер (отец его умер в 1941г.), провожали члены бригады. В прощальных напутственных словах звучала твердая уверенность в победе над врагом. </a:t>
            </a:r>
            <a:endParaRPr lang="ru-RU" dirty="0">
              <a:solidFill>
                <a:srgbClr val="990033"/>
              </a:solidFill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7544" y="3573016"/>
            <a:ext cx="3602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Проводы. Работа худ. Ф.Н. Попова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11960" y="6027003"/>
            <a:ext cx="4932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Столб, поставленный Федором Поповым перед отъездом на войну 24 июня 1942 г. в местности «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Атыыр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тириитэ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1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csfxAiOQp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5517232"/>
            <a:ext cx="2195736" cy="1142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548680"/>
            <a:ext cx="4143375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4355976" y="1124744"/>
            <a:ext cx="4572000" cy="39497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1313" algn="just">
              <a:spcBef>
                <a:spcPts val="638"/>
              </a:spcBef>
              <a:spcAft>
                <a:spcPts val="1425"/>
              </a:spcAft>
              <a:buClr>
                <a:srgbClr val="F0A22E"/>
              </a:buClr>
              <a:buSzPct val="7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Book" charset="0"/>
              </a:rPr>
              <a:t>          </a:t>
            </a:r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Book" charset="0"/>
              </a:rPr>
              <a:t>Своими смелыми действиями способствовал преодолению реки другими стрелковыми подразделениями полка: в рукопашной схватке в траншее врага уничтожил до 50 солдат и офицеров противника и удерживал плацдарм до переправы основных сил.</a:t>
            </a:r>
          </a:p>
          <a:p>
            <a:pPr marL="342900" indent="-341313" algn="just">
              <a:spcBef>
                <a:spcPts val="638"/>
              </a:spcBef>
              <a:spcAft>
                <a:spcPts val="1425"/>
              </a:spcAft>
              <a:buClr>
                <a:srgbClr val="F0A22E"/>
              </a:buClr>
              <a:buSzPct val="7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Book" charset="0"/>
              </a:rPr>
              <a:t>      В бою 11 октября 1943 года был смертельно ранен и через два дня 13 октября скончался от полученных ран.</a:t>
            </a:r>
            <a:endParaRPr lang="ru-RU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Franklin Gothic Book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3861048"/>
            <a:ext cx="432048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Book" charset="0"/>
              </a:rPr>
              <a:t>    </a:t>
            </a:r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Book" charset="0"/>
              </a:rPr>
              <a:t>Стрелок 3-й стрелковой роты 467-го стрелкового полка (81-я стрелковая дивизия, 61-я армия, Центральный фронт) рядовой Фёдор Попов одним из первых в полку в составе отделения 1 октября 1943 года переправился через реку Днепр у деревни Глушец. 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1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Рисунок 5" descr="csfxAiOQp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5517232"/>
            <a:ext cx="2195736" cy="1142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8"/>
            <a:ext cx="5192577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429000"/>
            <a:ext cx="4249737" cy="3213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1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Рисунок 5" descr="csfxAiOQp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5517232"/>
            <a:ext cx="2195736" cy="1142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95536" y="2420888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solidFill>
                  <a:srgbClr val="990033"/>
                </a:solidFill>
                <a:latin typeface="Times New Roman" pitchFamily="18" charset="0"/>
              </a:rPr>
              <a:t>     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</a:rPr>
              <a:t>Указом Президиума Верховного Совета СССР от 15 января 1944г. Ф.К.Попову за его боевой подвиг было посмертно присвоено высокое звание Героя Советского Союза.</a:t>
            </a:r>
            <a:endParaRPr lang="ru-RU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pic>
        <p:nvPicPr>
          <p:cNvPr id="7" name="Picture 2" descr="picture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3573016"/>
            <a:ext cx="3743325" cy="2024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6" descr="ФКП- Белорусия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3284984"/>
            <a:ext cx="3082925" cy="3263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467544" y="573325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Село Глушец Гомельской области в Белоруссии, где захоронен в декабря 1943 г. Федор Попов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1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csfxAiOQp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8264" y="5715696"/>
            <a:ext cx="2195736" cy="1142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979712" y="1628800"/>
            <a:ext cx="5251599" cy="3477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1331640" y="5013176"/>
            <a:ext cx="65527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990033"/>
                </a:solidFill>
                <a:latin typeface="Times New Roman" pitchFamily="18" charset="0"/>
              </a:rPr>
              <a:t>Указ Президиума Верховного Совета СССР от 15 января 1944 г. о присвоении звания Героя Советского Союза  Ф.К. Попову</a:t>
            </a:r>
            <a:br>
              <a:rPr lang="ru-RU" sz="2000" b="1" dirty="0" smtClean="0">
                <a:solidFill>
                  <a:srgbClr val="990033"/>
                </a:solidFill>
                <a:latin typeface="Times New Roman" pitchFamily="18" charset="0"/>
              </a:rPr>
            </a:br>
            <a:endParaRPr lang="ru-RU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1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Рисунок 5" descr="csfxAiOQp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5517232"/>
            <a:ext cx="2195736" cy="1142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292080" y="1196752"/>
            <a:ext cx="3125664" cy="42333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395536" y="2636912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Заметка в газете «Социалистическая Якутия» от 15 марта 1944 г. о присвоении звания Героя </a:t>
            </a:r>
            <a:r>
              <a:rPr lang="ru-RU" sz="2000" b="1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Совестского</a:t>
            </a:r>
            <a:r>
              <a:rPr lang="ru-RU" sz="20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Союза Попову Ф.К.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1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Рисунок 5" descr="csfxAiOQp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5517232"/>
            <a:ext cx="2195736" cy="1142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899592" y="1772816"/>
            <a:ext cx="7488832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000" b="1" dirty="0">
                <a:solidFill>
                  <a:srgbClr val="990033"/>
                </a:solidFill>
                <a:latin typeface="Times New Roman" pitchFamily="18" charset="0"/>
              </a:rPr>
              <a:t>Увековечение памяти Героя</a:t>
            </a:r>
          </a:p>
          <a:p>
            <a:pPr algn="just">
              <a:lnSpc>
                <a:spcPct val="90000"/>
              </a:lnSpc>
            </a:pPr>
            <a:r>
              <a:rPr lang="ru-RU" dirty="0">
                <a:solidFill>
                  <a:srgbClr val="990033"/>
                </a:solidFill>
                <a:latin typeface="Times New Roman" pitchFamily="18" charset="0"/>
              </a:rPr>
              <a:t>	</a:t>
            </a:r>
            <a:r>
              <a:rPr lang="ru-RU" b="1" dirty="0">
                <a:solidFill>
                  <a:srgbClr val="990033"/>
                </a:solidFill>
                <a:latin typeface="Times New Roman" pitchFamily="18" charset="0"/>
              </a:rPr>
              <a:t>Колхозники 2-го </a:t>
            </a:r>
            <a:r>
              <a:rPr lang="ru-RU" b="1" dirty="0" err="1">
                <a:solidFill>
                  <a:srgbClr val="990033"/>
                </a:solidFill>
                <a:latin typeface="Times New Roman" pitchFamily="18" charset="0"/>
              </a:rPr>
              <a:t>Батаринского</a:t>
            </a:r>
            <a:r>
              <a:rPr lang="ru-RU" b="1" dirty="0">
                <a:solidFill>
                  <a:srgbClr val="990033"/>
                </a:solidFill>
                <a:latin typeface="Times New Roman" pitchFamily="18" charset="0"/>
              </a:rPr>
              <a:t> наслега - земляки героя, узнав об его подвиге и геройской смерти, собрались на митинг и обязались значительно перевыполнять задания по поставкам государству мяса и других сельскохозяйственных продуктов, начать сбор средств на строительство танка "Герой якут Попов Федор Кузьмич". Их поддержал весь </a:t>
            </a:r>
            <a:r>
              <a:rPr lang="ru-RU" b="1" dirty="0" err="1">
                <a:solidFill>
                  <a:srgbClr val="990033"/>
                </a:solidFill>
                <a:latin typeface="Times New Roman" pitchFamily="18" charset="0"/>
              </a:rPr>
              <a:t>Мегино-Кангаласский</a:t>
            </a:r>
            <a:r>
              <a:rPr lang="ru-RU" b="1" dirty="0">
                <a:solidFill>
                  <a:srgbClr val="990033"/>
                </a:solidFill>
                <a:latin typeface="Times New Roman" pitchFamily="18" charset="0"/>
              </a:rPr>
              <a:t> район, решивший собрать необходимую сумму на строительство нескольких таких танков. Сбор средств проходил успешно. Вскоре в </a:t>
            </a:r>
            <a:r>
              <a:rPr lang="ru-RU" b="1" dirty="0" err="1">
                <a:solidFill>
                  <a:srgbClr val="990033"/>
                </a:solidFill>
                <a:latin typeface="Times New Roman" pitchFamily="18" charset="0"/>
              </a:rPr>
              <a:t>наслежном</a:t>
            </a:r>
            <a:r>
              <a:rPr lang="ru-RU" b="1" dirty="0">
                <a:solidFill>
                  <a:srgbClr val="990033"/>
                </a:solidFill>
                <a:latin typeface="Times New Roman" pitchFamily="18" charset="0"/>
              </a:rPr>
              <a:t> Совете Председатель Совета II </a:t>
            </a:r>
            <a:r>
              <a:rPr lang="ru-RU" b="1" dirty="0" err="1">
                <a:solidFill>
                  <a:srgbClr val="990033"/>
                </a:solidFill>
                <a:latin typeface="Times New Roman" pitchFamily="18" charset="0"/>
              </a:rPr>
              <a:t>Батаринского</a:t>
            </a:r>
            <a:r>
              <a:rPr lang="ru-RU" b="1" dirty="0">
                <a:solidFill>
                  <a:srgbClr val="990033"/>
                </a:solidFill>
                <a:latin typeface="Times New Roman" pitchFamily="18" charset="0"/>
              </a:rPr>
              <a:t> наслега Попов М.Н. и секретарь партийной организации Брызгалов Е.Н. получили телеграмму:</a:t>
            </a:r>
          </a:p>
          <a:p>
            <a:pPr algn="just">
              <a:lnSpc>
                <a:spcPct val="90000"/>
              </a:lnSpc>
            </a:pPr>
            <a:r>
              <a:rPr lang="ru-RU" b="1" dirty="0">
                <a:solidFill>
                  <a:srgbClr val="990033"/>
                </a:solidFill>
                <a:latin typeface="Times New Roman" pitchFamily="18" charset="0"/>
              </a:rPr>
              <a:t>	«Передайте трудящимся 2-го </a:t>
            </a:r>
            <a:r>
              <a:rPr lang="ru-RU" b="1" dirty="0" err="1">
                <a:solidFill>
                  <a:srgbClr val="990033"/>
                </a:solidFill>
                <a:latin typeface="Times New Roman" pitchFamily="18" charset="0"/>
              </a:rPr>
              <a:t>Батаринского</a:t>
            </a:r>
            <a:r>
              <a:rPr lang="ru-RU" b="1" dirty="0">
                <a:solidFill>
                  <a:srgbClr val="990033"/>
                </a:solidFill>
                <a:latin typeface="Times New Roman" pitchFamily="18" charset="0"/>
              </a:rPr>
              <a:t> наслега, собравшим 56000 руб. на строительство танка "Герой якут Попов Ф.К.", благодарность Красной Армии и мой братский привет.</a:t>
            </a:r>
          </a:p>
          <a:p>
            <a:pPr algn="just">
              <a:lnSpc>
                <a:spcPct val="90000"/>
              </a:lnSpc>
            </a:pPr>
            <a:r>
              <a:rPr lang="ru-RU" b="1" dirty="0">
                <a:solidFill>
                  <a:srgbClr val="990033"/>
                </a:solidFill>
                <a:latin typeface="Times New Roman" pitchFamily="18" charset="0"/>
              </a:rPr>
              <a:t>	Верховный главнокомандующий Сталин»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1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23528" y="476672"/>
            <a:ext cx="8496944" cy="584775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700" b="1" dirty="0" smtClean="0">
                <a:solidFill>
                  <a:srgbClr val="990033"/>
                </a:solidFill>
                <a:latin typeface="Times New Roman" pitchFamily="18" charset="0"/>
              </a:rPr>
              <a:t>Увековечение памяти Ф.К.Попова</a:t>
            </a:r>
          </a:p>
          <a:p>
            <a:pPr algn="just"/>
            <a:r>
              <a:rPr lang="ru-RU" sz="1700" dirty="0" smtClean="0">
                <a:solidFill>
                  <a:srgbClr val="990033"/>
                </a:solidFill>
                <a:latin typeface="Times New Roman" pitchFamily="18" charset="0"/>
              </a:rPr>
              <a:t>В увековечении памяти Героя Советского Союза Ф.К.Попова постановлением Совета Народных Комиссаров (Министров) Якутской АССР от 12 апреля 1944г.:</a:t>
            </a:r>
          </a:p>
          <a:p>
            <a:pPr algn="just"/>
            <a:r>
              <a:rPr lang="ru-RU" sz="1700" dirty="0" smtClean="0">
                <a:solidFill>
                  <a:srgbClr val="990033"/>
                </a:solidFill>
                <a:latin typeface="Times New Roman" pitchFamily="18" charset="0"/>
              </a:rPr>
              <a:t>	- В соответствии с желанием партийных советских организаций </a:t>
            </a:r>
            <a:r>
              <a:rPr lang="ru-RU" sz="1700" dirty="0" err="1" smtClean="0">
                <a:solidFill>
                  <a:srgbClr val="990033"/>
                </a:solidFill>
                <a:latin typeface="Times New Roman" pitchFamily="18" charset="0"/>
              </a:rPr>
              <a:t>Мегино-Кангаласского</a:t>
            </a:r>
            <a:r>
              <a:rPr lang="ru-RU" sz="1700" dirty="0" smtClean="0">
                <a:solidFill>
                  <a:srgbClr val="990033"/>
                </a:solidFill>
                <a:latin typeface="Times New Roman" pitchFamily="18" charset="0"/>
              </a:rPr>
              <a:t> района имя Героя Советского Союза Попова Ф.К. было присвоено II </a:t>
            </a:r>
            <a:r>
              <a:rPr lang="ru-RU" sz="1700" dirty="0" err="1" smtClean="0">
                <a:solidFill>
                  <a:srgbClr val="990033"/>
                </a:solidFill>
                <a:latin typeface="Times New Roman" pitchFamily="18" charset="0"/>
              </a:rPr>
              <a:t>Батаринской</a:t>
            </a:r>
            <a:r>
              <a:rPr lang="ru-RU" sz="1700" dirty="0" smtClean="0">
                <a:solidFill>
                  <a:srgbClr val="990033"/>
                </a:solidFill>
                <a:latin typeface="Times New Roman" pitchFamily="18" charset="0"/>
              </a:rPr>
              <a:t> неполной средней школе </a:t>
            </a:r>
            <a:r>
              <a:rPr lang="ru-RU" sz="1700" dirty="0" err="1" smtClean="0">
                <a:solidFill>
                  <a:srgbClr val="990033"/>
                </a:solidFill>
                <a:latin typeface="Times New Roman" pitchFamily="18" charset="0"/>
              </a:rPr>
              <a:t>Мегино-Кангаласского</a:t>
            </a:r>
            <a:r>
              <a:rPr lang="ru-RU" sz="1700" dirty="0" smtClean="0">
                <a:solidFill>
                  <a:srgbClr val="990033"/>
                </a:solidFill>
                <a:latin typeface="Times New Roman" pitchFamily="18" charset="0"/>
              </a:rPr>
              <a:t> района.</a:t>
            </a:r>
          </a:p>
          <a:p>
            <a:pPr algn="just"/>
            <a:r>
              <a:rPr lang="ru-RU" sz="1700" dirty="0" smtClean="0">
                <a:solidFill>
                  <a:srgbClr val="990033"/>
                </a:solidFill>
                <a:latin typeface="Times New Roman" pitchFamily="18" charset="0"/>
              </a:rPr>
              <a:t>	- Имя славного сына якутского народа была присвоена колхозу «Октябрь» 2-го </a:t>
            </a:r>
            <a:r>
              <a:rPr lang="ru-RU" sz="1700" dirty="0" err="1" smtClean="0">
                <a:solidFill>
                  <a:srgbClr val="990033"/>
                </a:solidFill>
                <a:latin typeface="Times New Roman" pitchFamily="18" charset="0"/>
              </a:rPr>
              <a:t>Батаринского</a:t>
            </a:r>
            <a:r>
              <a:rPr lang="ru-RU" sz="1700" dirty="0" smtClean="0">
                <a:solidFill>
                  <a:srgbClr val="990033"/>
                </a:solidFill>
                <a:latin typeface="Times New Roman" pitchFamily="18" charset="0"/>
              </a:rPr>
              <a:t> наслега </a:t>
            </a:r>
            <a:r>
              <a:rPr lang="ru-RU" sz="1700" dirty="0" err="1" smtClean="0">
                <a:solidFill>
                  <a:srgbClr val="990033"/>
                </a:solidFill>
                <a:latin typeface="Times New Roman" pitchFamily="18" charset="0"/>
              </a:rPr>
              <a:t>Мегино-Кангаласского</a:t>
            </a:r>
            <a:r>
              <a:rPr lang="ru-RU" sz="1700" dirty="0" smtClean="0">
                <a:solidFill>
                  <a:srgbClr val="990033"/>
                </a:solidFill>
                <a:latin typeface="Times New Roman" pitchFamily="18" charset="0"/>
              </a:rPr>
              <a:t> района (а затем и укрупненному колхозу, объединявший несколько колхозов того же района).</a:t>
            </a:r>
          </a:p>
          <a:p>
            <a:pPr algn="just"/>
            <a:r>
              <a:rPr lang="ru-RU" sz="1700" dirty="0" smtClean="0">
                <a:solidFill>
                  <a:srgbClr val="990033"/>
                </a:solidFill>
                <a:latin typeface="Times New Roman" pitchFamily="18" charset="0"/>
              </a:rPr>
              <a:t>	-Улица Пролетарская в г.Якутске была переименована в улицу имени Героя Попова. </a:t>
            </a:r>
            <a:r>
              <a:rPr lang="ru-RU" sz="1700" dirty="0" err="1" smtClean="0">
                <a:solidFill>
                  <a:srgbClr val="990033"/>
                </a:solidFill>
                <a:latin typeface="Times New Roman" pitchFamily="18" charset="0"/>
              </a:rPr>
              <a:t>з</a:t>
            </a:r>
            <a:r>
              <a:rPr lang="ru-RU" sz="1700" dirty="0" smtClean="0">
                <a:solidFill>
                  <a:srgbClr val="990033"/>
                </a:solidFill>
                <a:latin typeface="Times New Roman" pitchFamily="18" charset="0"/>
              </a:rPr>
              <a:t> средств республиканского фонда помощи семьям военнослужащих родной сестре </a:t>
            </a:r>
            <a:r>
              <a:rPr lang="ru-RU" sz="1700" dirty="0" err="1" smtClean="0">
                <a:solidFill>
                  <a:srgbClr val="990033"/>
                </a:solidFill>
                <a:latin typeface="Times New Roman" pitchFamily="18" charset="0"/>
              </a:rPr>
              <a:t>Евдо</a:t>
            </a:r>
            <a:endParaRPr lang="ru-RU" sz="1700" dirty="0" smtClean="0">
              <a:solidFill>
                <a:srgbClr val="990033"/>
              </a:solidFill>
              <a:latin typeface="Times New Roman" pitchFamily="18" charset="0"/>
            </a:endParaRPr>
          </a:p>
          <a:p>
            <a:pPr algn="just"/>
            <a:r>
              <a:rPr lang="ru-RU" sz="1700" dirty="0" smtClean="0">
                <a:solidFill>
                  <a:srgbClr val="990033"/>
                </a:solidFill>
                <a:latin typeface="Times New Roman" pitchFamily="18" charset="0"/>
              </a:rPr>
              <a:t>	-Выдать единовременное пособие </a:t>
            </a:r>
            <a:r>
              <a:rPr lang="ru-RU" sz="1700" dirty="0" err="1" smtClean="0">
                <a:solidFill>
                  <a:srgbClr val="990033"/>
                </a:solidFill>
                <a:latin typeface="Times New Roman" pitchFamily="18" charset="0"/>
              </a:rPr>
              <a:t>икии</a:t>
            </a:r>
            <a:r>
              <a:rPr lang="ru-RU" sz="1700" dirty="0" smtClean="0">
                <a:solidFill>
                  <a:srgbClr val="990033"/>
                </a:solidFill>
                <a:latin typeface="Times New Roman" pitchFamily="18" charset="0"/>
              </a:rPr>
              <a:t> Кузьминичне, в размере 3 тысяч рублей.</a:t>
            </a:r>
          </a:p>
          <a:p>
            <a:pPr algn="r"/>
            <a:r>
              <a:rPr lang="ru-RU" sz="1700" dirty="0" smtClean="0">
                <a:solidFill>
                  <a:srgbClr val="990033"/>
                </a:solidFill>
                <a:latin typeface="Times New Roman" pitchFamily="18" charset="0"/>
              </a:rPr>
              <a:t>Председатель СНК ЯАССР И.Винокуров. Управляющий делами СНК ЯАССР И.Горский.</a:t>
            </a:r>
          </a:p>
          <a:p>
            <a:pPr algn="just"/>
            <a:r>
              <a:rPr lang="ru-RU" sz="1700" dirty="0" smtClean="0">
                <a:solidFill>
                  <a:srgbClr val="990033"/>
                </a:solidFill>
                <a:latin typeface="Times New Roman" pitchFamily="18" charset="0"/>
              </a:rPr>
              <a:t>Далее в 1946г. в селе Майя - центре </a:t>
            </a:r>
            <a:r>
              <a:rPr lang="ru-RU" sz="1700" dirty="0" err="1" smtClean="0">
                <a:solidFill>
                  <a:srgbClr val="990033"/>
                </a:solidFill>
                <a:latin typeface="Times New Roman" pitchFamily="18" charset="0"/>
              </a:rPr>
              <a:t>Мегино-Кангаласского</a:t>
            </a:r>
            <a:r>
              <a:rPr lang="ru-RU" sz="1700" dirty="0" smtClean="0">
                <a:solidFill>
                  <a:srgbClr val="990033"/>
                </a:solidFill>
                <a:latin typeface="Times New Roman" pitchFamily="18" charset="0"/>
              </a:rPr>
              <a:t> улуса, был сооружен памятник-домик, внутри которого установлена скульптура доблестного воина.</a:t>
            </a:r>
          </a:p>
          <a:p>
            <a:pPr algn="just"/>
            <a:r>
              <a:rPr lang="ru-RU" sz="1700" dirty="0" smtClean="0">
                <a:solidFill>
                  <a:srgbClr val="990033"/>
                </a:solidFill>
                <a:latin typeface="Times New Roman" pitchFamily="18" charset="0"/>
              </a:rPr>
              <a:t>	В 1947 г. в школе </a:t>
            </a:r>
            <a:r>
              <a:rPr lang="ru-RU" sz="1700" dirty="0" err="1" smtClean="0">
                <a:solidFill>
                  <a:srgbClr val="990033"/>
                </a:solidFill>
                <a:latin typeface="Times New Roman" pitchFamily="18" charset="0"/>
              </a:rPr>
              <a:t>Батаринского</a:t>
            </a:r>
            <a:r>
              <a:rPr lang="ru-RU" sz="1700" dirty="0" smtClean="0">
                <a:solidFill>
                  <a:srgbClr val="990033"/>
                </a:solidFill>
                <a:latin typeface="Times New Roman" pitchFamily="18" charset="0"/>
              </a:rPr>
              <a:t> наслега </a:t>
            </a:r>
            <a:r>
              <a:rPr lang="ru-RU" sz="1700" dirty="0" err="1" smtClean="0">
                <a:solidFill>
                  <a:srgbClr val="990033"/>
                </a:solidFill>
                <a:latin typeface="Times New Roman" pitchFamily="18" charset="0"/>
              </a:rPr>
              <a:t>Мегино-Кангаласского</a:t>
            </a:r>
            <a:r>
              <a:rPr lang="ru-RU" sz="1700" dirty="0" smtClean="0">
                <a:solidFill>
                  <a:srgbClr val="990033"/>
                </a:solidFill>
                <a:latin typeface="Times New Roman" pitchFamily="18" charset="0"/>
              </a:rPr>
              <a:t> улуса, где учился Федор, организована специальная комната Героя Попова. Эта комната по инициативе директора школы </a:t>
            </a:r>
            <a:r>
              <a:rPr lang="ru-RU" sz="1700" dirty="0" err="1" smtClean="0">
                <a:solidFill>
                  <a:srgbClr val="990033"/>
                </a:solidFill>
                <a:latin typeface="Times New Roman" pitchFamily="18" charset="0"/>
              </a:rPr>
              <a:t>Сысолятина</a:t>
            </a:r>
            <a:r>
              <a:rPr lang="ru-RU" sz="1700" dirty="0" smtClean="0">
                <a:solidFill>
                  <a:srgbClr val="990033"/>
                </a:solidFill>
                <a:latin typeface="Times New Roman" pitchFamily="18" charset="0"/>
              </a:rPr>
              <a:t> И.А. и учительницы </a:t>
            </a:r>
            <a:r>
              <a:rPr lang="ru-RU" sz="1700" dirty="0" err="1" smtClean="0">
                <a:solidFill>
                  <a:srgbClr val="990033"/>
                </a:solidFill>
                <a:latin typeface="Times New Roman" pitchFamily="18" charset="0"/>
              </a:rPr>
              <a:t>Сысолятиной-Поповой</a:t>
            </a:r>
            <a:r>
              <a:rPr lang="ru-RU" sz="1700" dirty="0" smtClean="0">
                <a:solidFill>
                  <a:srgbClr val="990033"/>
                </a:solidFill>
                <a:latin typeface="Times New Roman" pitchFamily="18" charset="0"/>
              </a:rPr>
              <a:t> М.П. превращена в музей Героя Попова. Ныне работает новый музей-комплекс имени Героя Попова, посвященный истории </a:t>
            </a:r>
            <a:r>
              <a:rPr lang="ru-RU" sz="1700" dirty="0" err="1" smtClean="0">
                <a:solidFill>
                  <a:srgbClr val="990033"/>
                </a:solidFill>
                <a:latin typeface="Times New Roman" pitchFamily="18" charset="0"/>
              </a:rPr>
              <a:t>Батаринского</a:t>
            </a:r>
            <a:r>
              <a:rPr lang="ru-RU" sz="1700" dirty="0" smtClean="0">
                <a:solidFill>
                  <a:srgbClr val="990033"/>
                </a:solidFill>
                <a:latin typeface="Times New Roman" pitchFamily="18" charset="0"/>
              </a:rPr>
              <a:t> наслега, который открыт к 80-летнему юбилею в 2001 г.</a:t>
            </a:r>
            <a:endParaRPr lang="ru-RU" sz="1700" dirty="0">
              <a:solidFill>
                <a:srgbClr val="990033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1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484784"/>
            <a:ext cx="5400675" cy="3441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539552" y="5157192"/>
            <a:ext cx="79928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 smtClean="0">
                <a:solidFill>
                  <a:srgbClr val="990033"/>
                </a:solidFill>
                <a:latin typeface="Times New Roman" pitchFamily="18" charset="0"/>
              </a:rPr>
              <a:t>Школа №20 была открыта в 1944г., как начальная школа. В 1960г. стала восьмилетней, а в 1973г. общеобразовательной.</a:t>
            </a:r>
            <a:br>
              <a:rPr lang="ru-RU" dirty="0" smtClean="0">
                <a:solidFill>
                  <a:srgbClr val="990033"/>
                </a:solidFill>
                <a:latin typeface="Times New Roman" pitchFamily="18" charset="0"/>
              </a:rPr>
            </a:br>
            <a:r>
              <a:rPr lang="ru-RU" dirty="0" smtClean="0">
                <a:solidFill>
                  <a:srgbClr val="990033"/>
                </a:solidFill>
                <a:latin typeface="Times New Roman" pitchFamily="18" charset="0"/>
              </a:rPr>
              <a:t>Школа имеет давние традиции и связи с родиной первого Героя Советского Союза из </a:t>
            </a:r>
            <a:r>
              <a:rPr lang="ru-RU" dirty="0" err="1" smtClean="0">
                <a:solidFill>
                  <a:srgbClr val="990033"/>
                </a:solidFill>
                <a:latin typeface="Times New Roman" pitchFamily="18" charset="0"/>
              </a:rPr>
              <a:t>якутян</a:t>
            </a:r>
            <a:r>
              <a:rPr lang="ru-RU" dirty="0" smtClean="0">
                <a:solidFill>
                  <a:srgbClr val="990033"/>
                </a:solidFill>
                <a:latin typeface="Times New Roman" pitchFamily="18" charset="0"/>
              </a:rPr>
              <a:t> Ф.К.Попова, имя которого было в 1973г. присвоено пионерской дружине, с 2001г. его имя носит школа.</a:t>
            </a:r>
            <a:endParaRPr lang="ru-RU" dirty="0">
              <a:solidFill>
                <a:srgbClr val="990033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1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csfxAiOQp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5517232"/>
            <a:ext cx="2195736" cy="1142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 descr="http://forum.militaryparitet.com/extensions/hcs_image_uploader/uploads/70000/7500/77898/p17juija481dikmvi1440agtrah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1196752"/>
            <a:ext cx="2999133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1187624" y="2348880"/>
            <a:ext cx="418665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Первый из народа </a:t>
            </a:r>
            <a:r>
              <a:rPr lang="ru-RU" sz="28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саха</a:t>
            </a:r>
            <a:endParaRPr lang="ru-RU" sz="2800" b="1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Герой Советского Союза</a:t>
            </a:r>
          </a:p>
          <a:p>
            <a:pPr algn="ctr"/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Федор Кузьмич Попов</a:t>
            </a:r>
          </a:p>
          <a:p>
            <a:pPr algn="ctr"/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(1921-1943 </a:t>
            </a:r>
            <a:r>
              <a:rPr lang="ru-RU" sz="28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гг</a:t>
            </a:r>
            <a:r>
              <a:rPr lang="ru-RU" sz="28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11" name="Рисунок 10" descr="niz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494576" flipH="1">
            <a:off x="112777" y="3050098"/>
            <a:ext cx="3888432" cy="185340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1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Рисунок 5" descr="csfxAiOQp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5517232"/>
            <a:ext cx="2195736" cy="1142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1556792"/>
            <a:ext cx="3275136" cy="29318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539552" y="2555284"/>
            <a:ext cx="4824536" cy="430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dirty="0" smtClean="0">
                <a:solidFill>
                  <a:srgbClr val="990033"/>
                </a:solidFill>
                <a:latin typeface="Times New Roman" pitchFamily="18" charset="0"/>
              </a:rPr>
              <a:t>8 декабря 2010 г. в с. </a:t>
            </a:r>
            <a:r>
              <a:rPr lang="ru-RU" dirty="0" err="1" smtClean="0">
                <a:solidFill>
                  <a:srgbClr val="990033"/>
                </a:solidFill>
                <a:latin typeface="Times New Roman" pitchFamily="18" charset="0"/>
              </a:rPr>
              <a:t>Сымах</a:t>
            </a:r>
            <a:r>
              <a:rPr lang="ru-RU" dirty="0" smtClean="0">
                <a:solidFill>
                  <a:srgbClr val="990033"/>
                </a:solidFill>
                <a:latin typeface="Times New Roman" pitchFamily="18" charset="0"/>
              </a:rPr>
              <a:t> </a:t>
            </a:r>
            <a:r>
              <a:rPr lang="ru-RU" dirty="0" err="1" smtClean="0">
                <a:solidFill>
                  <a:srgbClr val="990033"/>
                </a:solidFill>
                <a:latin typeface="Times New Roman" pitchFamily="18" charset="0"/>
              </a:rPr>
              <a:t>Мегино-Кангаласского</a:t>
            </a:r>
            <a:r>
              <a:rPr lang="ru-RU" dirty="0" smtClean="0">
                <a:solidFill>
                  <a:srgbClr val="990033"/>
                </a:solidFill>
                <a:latin typeface="Times New Roman" pitchFamily="18" charset="0"/>
              </a:rPr>
              <a:t> улуса состоялось торжественное открытие нового здания музея Героя Советского Союза Федора Кузьмича Попова. В мероприятии приняли участие жители села, руководство улуса, от имени Министерства транспорта, связи и информатизации РС (Я) Т. Птицына, президент Торгово-промышленной палаты РС (Я) В. Членов.</a:t>
            </a:r>
          </a:p>
          <a:p>
            <a:pPr algn="just">
              <a:lnSpc>
                <a:spcPct val="80000"/>
              </a:lnSpc>
            </a:pPr>
            <a:r>
              <a:rPr lang="ru-RU" dirty="0" smtClean="0">
                <a:solidFill>
                  <a:srgbClr val="990033"/>
                </a:solidFill>
                <a:latin typeface="Times New Roman" pitchFamily="18" charset="0"/>
              </a:rPr>
              <a:t>		Музей будет не только местом хранения 4,5 тысяч экспонатов, собранных земляками и краеведами за эти годы, он призван стать также центром активной работы по увековечению памяти героев Великой Отечественной и патриотическому воспитанию подрастающего поколения.</a:t>
            </a:r>
          </a:p>
          <a:p>
            <a:pPr algn="just">
              <a:lnSpc>
                <a:spcPct val="80000"/>
              </a:lnSpc>
            </a:pPr>
            <a:r>
              <a:rPr lang="ru-RU" dirty="0" smtClean="0">
                <a:solidFill>
                  <a:srgbClr val="990033"/>
                </a:solidFill>
                <a:latin typeface="Times New Roman" pitchFamily="18" charset="0"/>
              </a:rPr>
              <a:t> 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1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Рисунок 5" descr="csfxAiOQp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5517232"/>
            <a:ext cx="2195736" cy="1142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IMG_386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508104" y="1484784"/>
            <a:ext cx="3214688" cy="2411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179512" y="2780928"/>
            <a:ext cx="525658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990000"/>
                </a:solidFill>
              </a:rPr>
              <a:t>Мемориальный комплекс погибшим воинам ,участникам Великой Отечественной войны 1941-1945 гг.</a:t>
            </a:r>
            <a:br>
              <a:rPr lang="ru-RU" b="1" dirty="0" smtClean="0">
                <a:solidFill>
                  <a:srgbClr val="990000"/>
                </a:solidFill>
              </a:rPr>
            </a:br>
            <a:r>
              <a:rPr lang="ru-RU" b="1" dirty="0" smtClean="0">
                <a:solidFill>
                  <a:srgbClr val="990033"/>
                </a:solidFill>
              </a:rPr>
              <a:t> Памятник введен в строй 9.05.1975 г. к 30-тию ВО войны. Включили список погибших воинов  5 наслегов: </a:t>
            </a:r>
            <a:r>
              <a:rPr lang="ru-RU" b="1" dirty="0" err="1" smtClean="0">
                <a:solidFill>
                  <a:srgbClr val="990033"/>
                </a:solidFill>
              </a:rPr>
              <a:t>Бедиминский</a:t>
            </a:r>
            <a:r>
              <a:rPr lang="ru-RU" b="1" dirty="0" smtClean="0">
                <a:solidFill>
                  <a:srgbClr val="990033"/>
                </a:solidFill>
              </a:rPr>
              <a:t>, </a:t>
            </a:r>
            <a:r>
              <a:rPr lang="ru-RU" b="1" dirty="0" err="1" smtClean="0">
                <a:solidFill>
                  <a:srgbClr val="990033"/>
                </a:solidFill>
              </a:rPr>
              <a:t>Батаринский</a:t>
            </a:r>
            <a:r>
              <a:rPr lang="ru-RU" b="1" dirty="0" smtClean="0">
                <a:solidFill>
                  <a:srgbClr val="990033"/>
                </a:solidFill>
              </a:rPr>
              <a:t>, </a:t>
            </a:r>
            <a:r>
              <a:rPr lang="ru-RU" b="1" dirty="0" err="1" smtClean="0">
                <a:solidFill>
                  <a:srgbClr val="990033"/>
                </a:solidFill>
              </a:rPr>
              <a:t>Мельжахсинский</a:t>
            </a:r>
            <a:r>
              <a:rPr lang="ru-RU" b="1" dirty="0" smtClean="0">
                <a:solidFill>
                  <a:srgbClr val="990033"/>
                </a:solidFill>
              </a:rPr>
              <a:t> ,</a:t>
            </a:r>
            <a:r>
              <a:rPr lang="ru-RU" b="1" dirty="0" err="1" smtClean="0">
                <a:solidFill>
                  <a:srgbClr val="990033"/>
                </a:solidFill>
              </a:rPr>
              <a:t>Хоробутский,Жанхадинский</a:t>
            </a:r>
            <a:r>
              <a:rPr lang="ru-RU" b="1" dirty="0" smtClean="0">
                <a:solidFill>
                  <a:srgbClr val="990033"/>
                </a:solidFill>
              </a:rPr>
              <a:t>. </a:t>
            </a:r>
            <a:br>
              <a:rPr lang="ru-RU" b="1" dirty="0" smtClean="0">
                <a:solidFill>
                  <a:srgbClr val="990033"/>
                </a:solidFill>
              </a:rPr>
            </a:br>
            <a:r>
              <a:rPr lang="ru-RU" b="1" dirty="0" smtClean="0">
                <a:solidFill>
                  <a:srgbClr val="990033"/>
                </a:solidFill>
              </a:rPr>
              <a:t> На переднем плане бюст Героя Советского Союза Ф.К.Попова на высоком постаменте, работы автора члена союза художников, архитекторов ,писателей РФ, заслуженного работника РС(Я) В.В.Бочкарева . </a:t>
            </a:r>
            <a:br>
              <a:rPr lang="ru-RU" b="1" dirty="0" smtClean="0">
                <a:solidFill>
                  <a:srgbClr val="990033"/>
                </a:solidFill>
              </a:rPr>
            </a:b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1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Рисунок 5" descr="csfxAiOQp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5517232"/>
            <a:ext cx="2195736" cy="1142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D:\P1300121.jpeg"/>
          <p:cNvPicPr>
            <a:picLocks noChangeAspect="1" noChangeArrowheads="1"/>
          </p:cNvPicPr>
          <p:nvPr/>
        </p:nvPicPr>
        <p:blipFill>
          <a:blip r:embed="rId4" cstate="print"/>
          <a:srcRect l="29715" r="47613" b="48057"/>
          <a:stretch>
            <a:fillRect/>
          </a:stretch>
        </p:blipFill>
        <p:spPr bwMode="auto">
          <a:xfrm>
            <a:off x="6228184" y="1412776"/>
            <a:ext cx="2376264" cy="367240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403648" y="2564904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Памятник  Федора Попова находится на родине,  в </a:t>
            </a:r>
            <a:r>
              <a:rPr lang="ru-RU" sz="20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Мегино-Кангаласском</a:t>
            </a:r>
            <a:r>
              <a:rPr lang="ru-RU" sz="2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улусе, селе Майя</a:t>
            </a:r>
            <a:endParaRPr lang="ru-RU" sz="20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1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Рисунок 5" descr="csfxAiOQp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5517232"/>
            <a:ext cx="2195736" cy="1142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 l="39972" t="44470" r="6153" b="12542"/>
          <a:stretch>
            <a:fillRect/>
          </a:stretch>
        </p:blipFill>
        <p:spPr bwMode="auto">
          <a:xfrm>
            <a:off x="4860032" y="1268760"/>
            <a:ext cx="3988729" cy="338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683568" y="908720"/>
            <a:ext cx="3744416" cy="563231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Герой попов ту</a:t>
            </a:r>
            <a:r>
              <a:rPr lang="sah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Һ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унан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ырыа</a:t>
            </a: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Днепр </a:t>
            </a:r>
            <a:r>
              <a:rPr lang="ru-RU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тымныы</a:t>
            </a:r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долгуннарын</a:t>
            </a:r>
            <a:endParaRPr lang="ru-RU" b="1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Туоруур</a:t>
            </a:r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саха</a:t>
            </a:r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уола</a:t>
            </a:r>
            <a:endParaRPr lang="ru-RU" b="1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Тула </a:t>
            </a:r>
            <a:r>
              <a:rPr lang="ru-RU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ууга</a:t>
            </a:r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бырдааттанар</a:t>
            </a:r>
            <a:endParaRPr lang="ru-RU" b="1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Ардах</a:t>
            </a:r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буулдьа</a:t>
            </a:r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суола</a:t>
            </a:r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  <a:p>
            <a:pPr algn="ctr"/>
            <a:endParaRPr lang="ru-RU" b="1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Туораан</a:t>
            </a:r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ньиэмэс</a:t>
            </a:r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окуопатын</a:t>
            </a:r>
            <a:endParaRPr lang="ru-RU" b="1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Күдэн таһаан тэбэр</a:t>
            </a:r>
            <a:endParaRPr lang="ru-RU" b="1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Өстөөх үөрэ куоппатын</a:t>
            </a:r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диэн</a:t>
            </a:r>
            <a:endParaRPr lang="ru-RU" b="1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Кэрдэр</a:t>
            </a:r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кимэн</a:t>
            </a:r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киирэр</a:t>
            </a:r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  <a:p>
            <a:pPr algn="ctr"/>
            <a:endParaRPr lang="ru-RU" b="1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Днепр </a:t>
            </a:r>
            <a:r>
              <a:rPr lang="ru-RU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тымныы</a:t>
            </a:r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долгуннарын</a:t>
            </a:r>
            <a:endParaRPr lang="ru-RU" b="1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Кыһыл сэрии</a:t>
            </a:r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туоруур</a:t>
            </a:r>
            <a:endParaRPr lang="ru-RU" b="1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Өстөөх үөрүн бу</a:t>
            </a:r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самнаран</a:t>
            </a:r>
            <a:endParaRPr lang="ru-RU" b="1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Көҥүл суолун</a:t>
            </a:r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солуур</a:t>
            </a:r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  <a:p>
            <a:pPr algn="ctr"/>
            <a:endParaRPr lang="ru-RU" b="1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Днепр </a:t>
            </a:r>
            <a:r>
              <a:rPr lang="ru-RU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арҕаа эҥэригэр</a:t>
            </a:r>
            <a:endParaRPr lang="ru-RU" b="1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Саха сирин </a:t>
            </a:r>
            <a:r>
              <a:rPr lang="ru-RU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булан</a:t>
            </a:r>
            <a:endParaRPr lang="ru-RU" b="1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Ирбистээхтик</a:t>
            </a:r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сэриилэһэр</a:t>
            </a:r>
            <a:endParaRPr lang="ru-RU" b="1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Саха </a:t>
            </a:r>
            <a:r>
              <a:rPr lang="ru-RU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туйгун</a:t>
            </a:r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уола</a:t>
            </a:r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ru-RU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1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67544" y="332656"/>
            <a:ext cx="8136904" cy="57061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 dirty="0" smtClean="0">
                <a:solidFill>
                  <a:srgbClr val="990033"/>
                </a:solidFill>
                <a:latin typeface="Times New Roman" pitchFamily="18" charset="0"/>
              </a:rPr>
              <a:t>О  Ф.К.Попове</a:t>
            </a:r>
          </a:p>
          <a:p>
            <a:pPr algn="just">
              <a:lnSpc>
                <a:spcPct val="80000"/>
              </a:lnSpc>
            </a:pPr>
            <a:r>
              <a:rPr lang="ru-RU" dirty="0" smtClean="0"/>
              <a:t> </a:t>
            </a:r>
            <a:r>
              <a:rPr lang="ru-RU" b="1" dirty="0" err="1" smtClean="0">
                <a:solidFill>
                  <a:srgbClr val="990033"/>
                </a:solidFill>
                <a:latin typeface="Times New Roman" pitchFamily="18" charset="0"/>
              </a:rPr>
              <a:t>Сергучев</a:t>
            </a:r>
            <a:r>
              <a:rPr lang="ru-RU" b="1" dirty="0" smtClean="0">
                <a:solidFill>
                  <a:srgbClr val="990033"/>
                </a:solidFill>
                <a:latin typeface="Times New Roman" pitchFamily="18" charset="0"/>
              </a:rPr>
              <a:t> Георгий Михайлович</a:t>
            </a:r>
            <a:r>
              <a:rPr lang="ru-RU" dirty="0" smtClean="0">
                <a:solidFill>
                  <a:srgbClr val="990033"/>
                </a:solidFill>
                <a:latin typeface="Times New Roman" pitchFamily="18" charset="0"/>
              </a:rPr>
              <a:t>, История развития Народного образования </a:t>
            </a:r>
            <a:r>
              <a:rPr lang="ru-RU" dirty="0" err="1" smtClean="0">
                <a:solidFill>
                  <a:srgbClr val="990033"/>
                </a:solidFill>
                <a:latin typeface="Times New Roman" pitchFamily="18" charset="0"/>
              </a:rPr>
              <a:t>Мегино-Кангаласского</a:t>
            </a:r>
            <a:r>
              <a:rPr lang="ru-RU" dirty="0" smtClean="0">
                <a:solidFill>
                  <a:srgbClr val="990033"/>
                </a:solidFill>
                <a:latin typeface="Times New Roman" pitchFamily="18" charset="0"/>
              </a:rPr>
              <a:t> улуса РС(Я), с. Майя 1997 г. (ЦГА, ф.56, on.103, л.1-6, 13-17, 21-23, 28,29) </a:t>
            </a:r>
            <a:br>
              <a:rPr lang="ru-RU" dirty="0" smtClean="0">
                <a:solidFill>
                  <a:srgbClr val="990033"/>
                </a:solidFill>
                <a:latin typeface="Times New Roman" pitchFamily="18" charset="0"/>
              </a:rPr>
            </a:br>
            <a:r>
              <a:rPr lang="ru-RU" b="1" dirty="0" smtClean="0">
                <a:solidFill>
                  <a:srgbClr val="990033"/>
                </a:solidFill>
                <a:latin typeface="Times New Roman" pitchFamily="18" charset="0"/>
              </a:rPr>
              <a:t>Борисов, Савва Егорович. </a:t>
            </a:r>
            <a:r>
              <a:rPr lang="ru-RU" b="1" dirty="0" err="1" smtClean="0">
                <a:solidFill>
                  <a:srgbClr val="990033"/>
                </a:solidFill>
                <a:latin typeface="Times New Roman" pitchFamily="18" charset="0"/>
              </a:rPr>
              <a:t>Тыыннаахтар</a:t>
            </a:r>
            <a:r>
              <a:rPr lang="ru-RU" b="1" dirty="0" smtClean="0">
                <a:solidFill>
                  <a:srgbClr val="990033"/>
                </a:solidFill>
                <a:latin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990033"/>
                </a:solidFill>
                <a:latin typeface="Times New Roman" pitchFamily="18" charset="0"/>
              </a:rPr>
              <a:t>умнубат</a:t>
            </a:r>
            <a:r>
              <a:rPr lang="ru-RU" b="1" dirty="0" smtClean="0">
                <a:solidFill>
                  <a:srgbClr val="990033"/>
                </a:solidFill>
                <a:latin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990033"/>
                </a:solidFill>
                <a:latin typeface="Times New Roman" pitchFamily="18" charset="0"/>
              </a:rPr>
              <a:t>сыллара</a:t>
            </a:r>
            <a:r>
              <a:rPr lang="ru-RU" dirty="0" smtClean="0">
                <a:solidFill>
                  <a:srgbClr val="990033"/>
                </a:solidFill>
                <a:latin typeface="Times New Roman" pitchFamily="18" charset="0"/>
              </a:rPr>
              <a:t> / С. Е. Борисов; Саха </a:t>
            </a:r>
            <a:r>
              <a:rPr lang="ru-RU" dirty="0" err="1" smtClean="0">
                <a:solidFill>
                  <a:srgbClr val="990033"/>
                </a:solidFill>
                <a:latin typeface="Times New Roman" pitchFamily="18" charset="0"/>
              </a:rPr>
              <a:t>Респ</a:t>
            </a:r>
            <a:r>
              <a:rPr lang="ru-RU" dirty="0" smtClean="0">
                <a:solidFill>
                  <a:srgbClr val="990033"/>
                </a:solidFill>
                <a:latin typeface="Times New Roman" pitchFamily="18" charset="0"/>
              </a:rPr>
              <a:t>. </a:t>
            </a:r>
            <a:r>
              <a:rPr lang="ru-RU" dirty="0" err="1" smtClean="0">
                <a:solidFill>
                  <a:srgbClr val="990033"/>
                </a:solidFill>
                <a:latin typeface="Times New Roman" pitchFamily="18" charset="0"/>
              </a:rPr>
              <a:t>культуратын</a:t>
            </a:r>
            <a:r>
              <a:rPr lang="ru-RU" dirty="0" smtClean="0">
                <a:solidFill>
                  <a:srgbClr val="990033"/>
                </a:solidFill>
                <a:latin typeface="Times New Roman" pitchFamily="18" charset="0"/>
              </a:rPr>
              <a:t> </a:t>
            </a:r>
            <a:r>
              <a:rPr lang="ru-RU" dirty="0" err="1" smtClean="0">
                <a:solidFill>
                  <a:srgbClr val="990033"/>
                </a:solidFill>
                <a:latin typeface="Times New Roman" pitchFamily="18" charset="0"/>
              </a:rPr>
              <a:t>уонна</a:t>
            </a:r>
            <a:r>
              <a:rPr lang="ru-RU" dirty="0" smtClean="0">
                <a:solidFill>
                  <a:srgbClr val="990033"/>
                </a:solidFill>
                <a:latin typeface="Times New Roman" pitchFamily="18" charset="0"/>
              </a:rPr>
              <a:t> духов. </a:t>
            </a:r>
            <a:r>
              <a:rPr lang="ru-RU" dirty="0" err="1" smtClean="0">
                <a:solidFill>
                  <a:srgbClr val="990033"/>
                </a:solidFill>
                <a:latin typeface="Times New Roman" pitchFamily="18" charset="0"/>
              </a:rPr>
              <a:t>сайдыытын</a:t>
            </a:r>
            <a:r>
              <a:rPr lang="ru-RU" dirty="0" smtClean="0">
                <a:solidFill>
                  <a:srgbClr val="990033"/>
                </a:solidFill>
                <a:latin typeface="Times New Roman" pitchFamily="18" charset="0"/>
              </a:rPr>
              <a:t> </a:t>
            </a:r>
            <a:r>
              <a:rPr lang="ru-RU" dirty="0" err="1" smtClean="0">
                <a:solidFill>
                  <a:srgbClr val="990033"/>
                </a:solidFill>
                <a:latin typeface="Times New Roman" pitchFamily="18" charset="0"/>
              </a:rPr>
              <a:t>м-вота</a:t>
            </a:r>
            <a:r>
              <a:rPr lang="ru-RU" dirty="0" smtClean="0">
                <a:solidFill>
                  <a:srgbClr val="990033"/>
                </a:solidFill>
                <a:latin typeface="Times New Roman" pitchFamily="18" charset="0"/>
              </a:rPr>
              <a:t> </a:t>
            </a:r>
            <a:r>
              <a:rPr lang="ru-RU" dirty="0" err="1" smtClean="0">
                <a:solidFill>
                  <a:srgbClr val="990033"/>
                </a:solidFill>
                <a:latin typeface="Times New Roman" pitchFamily="18" charset="0"/>
              </a:rPr>
              <a:t>уо.д.а</a:t>
            </a:r>
            <a:r>
              <a:rPr lang="ru-RU" dirty="0" smtClean="0">
                <a:solidFill>
                  <a:srgbClr val="990033"/>
                </a:solidFill>
                <a:latin typeface="Times New Roman" pitchFamily="18" charset="0"/>
              </a:rPr>
              <a:t>. - </a:t>
            </a:r>
            <a:r>
              <a:rPr lang="ru-RU" dirty="0" err="1" smtClean="0">
                <a:solidFill>
                  <a:srgbClr val="990033"/>
                </a:solidFill>
                <a:latin typeface="Times New Roman" pitchFamily="18" charset="0"/>
              </a:rPr>
              <a:t>Дьокуускай</a:t>
            </a:r>
            <a:r>
              <a:rPr lang="ru-RU" dirty="0" smtClean="0">
                <a:solidFill>
                  <a:srgbClr val="990033"/>
                </a:solidFill>
                <a:latin typeface="Times New Roman" pitchFamily="18" charset="0"/>
              </a:rPr>
              <a:t>: </a:t>
            </a:r>
            <a:r>
              <a:rPr lang="ru-RU" dirty="0" err="1" smtClean="0">
                <a:solidFill>
                  <a:srgbClr val="990033"/>
                </a:solidFill>
                <a:latin typeface="Times New Roman" pitchFamily="18" charset="0"/>
              </a:rPr>
              <a:t>Бичик</a:t>
            </a:r>
            <a:r>
              <a:rPr lang="ru-RU" dirty="0" smtClean="0">
                <a:solidFill>
                  <a:srgbClr val="990033"/>
                </a:solidFill>
                <a:latin typeface="Times New Roman" pitchFamily="18" charset="0"/>
              </a:rPr>
              <a:t>, 2002. - 60, [4] с.; 20 см. – (Як49662 КХ, Як49516 КХ)</a:t>
            </a:r>
            <a:endParaRPr lang="ru-RU" b="1" dirty="0" smtClean="0">
              <a:solidFill>
                <a:srgbClr val="990033"/>
              </a:solidFill>
              <a:latin typeface="Times New Roman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ru-RU" b="1" dirty="0" smtClean="0">
                <a:solidFill>
                  <a:srgbClr val="990033"/>
                </a:solidFill>
                <a:latin typeface="Times New Roman" pitchFamily="18" charset="0"/>
              </a:rPr>
              <a:t>Вклад народов Якутии в дело Победы (1941 - 1945 гг.)</a:t>
            </a:r>
            <a:r>
              <a:rPr lang="ru-RU" dirty="0" smtClean="0">
                <a:solidFill>
                  <a:srgbClr val="990033"/>
                </a:solidFill>
                <a:latin typeface="Times New Roman" pitchFamily="18" charset="0"/>
              </a:rPr>
              <a:t>: </a:t>
            </a:r>
            <a:r>
              <a:rPr lang="ru-RU" dirty="0" err="1" smtClean="0">
                <a:solidFill>
                  <a:srgbClr val="990033"/>
                </a:solidFill>
                <a:latin typeface="Times New Roman" pitchFamily="18" charset="0"/>
              </a:rPr>
              <a:t>методико-библиогр</a:t>
            </a:r>
            <a:r>
              <a:rPr lang="ru-RU" dirty="0" smtClean="0">
                <a:solidFill>
                  <a:srgbClr val="990033"/>
                </a:solidFill>
                <a:latin typeface="Times New Roman" pitchFamily="18" charset="0"/>
              </a:rPr>
              <a:t>. материал / Отдел </a:t>
            </a:r>
            <a:r>
              <a:rPr lang="ru-RU" dirty="0" err="1" smtClean="0">
                <a:solidFill>
                  <a:srgbClr val="990033"/>
                </a:solidFill>
                <a:latin typeface="Times New Roman" pitchFamily="18" charset="0"/>
              </a:rPr>
              <a:t>нац</a:t>
            </a:r>
            <a:r>
              <a:rPr lang="ru-RU" dirty="0" smtClean="0">
                <a:solidFill>
                  <a:srgbClr val="990033"/>
                </a:solidFill>
                <a:latin typeface="Times New Roman" pitchFamily="18" charset="0"/>
              </a:rPr>
              <a:t>. и краевед. лит. </a:t>
            </a:r>
            <a:r>
              <a:rPr lang="ru-RU" dirty="0" err="1" smtClean="0">
                <a:solidFill>
                  <a:srgbClr val="990033"/>
                </a:solidFill>
                <a:latin typeface="Times New Roman" pitchFamily="18" charset="0"/>
              </a:rPr>
              <a:t>Нац</a:t>
            </a:r>
            <a:r>
              <a:rPr lang="ru-RU" dirty="0" smtClean="0">
                <a:solidFill>
                  <a:srgbClr val="990033"/>
                </a:solidFill>
                <a:latin typeface="Times New Roman" pitchFamily="18" charset="0"/>
              </a:rPr>
              <a:t>. б-ки </a:t>
            </a:r>
            <a:r>
              <a:rPr lang="ru-RU" dirty="0" err="1" smtClean="0">
                <a:solidFill>
                  <a:srgbClr val="990033"/>
                </a:solidFill>
                <a:latin typeface="Times New Roman" pitchFamily="18" charset="0"/>
              </a:rPr>
              <a:t>Респ</a:t>
            </a:r>
            <a:r>
              <a:rPr lang="ru-RU" dirty="0" smtClean="0">
                <a:solidFill>
                  <a:srgbClr val="990033"/>
                </a:solidFill>
                <a:latin typeface="Times New Roman" pitchFamily="18" charset="0"/>
              </a:rPr>
              <a:t>. Саха (Якутия); сост.: В. Н. Павлова, Л. Е. </a:t>
            </a:r>
          </a:p>
          <a:p>
            <a:pPr algn="just">
              <a:lnSpc>
                <a:spcPct val="80000"/>
              </a:lnSpc>
            </a:pPr>
            <a:r>
              <a:rPr lang="ru-RU" dirty="0" err="1" smtClean="0">
                <a:solidFill>
                  <a:srgbClr val="990033"/>
                </a:solidFill>
                <a:latin typeface="Times New Roman" pitchFamily="18" charset="0"/>
              </a:rPr>
              <a:t>Эверстова</a:t>
            </a:r>
            <a:r>
              <a:rPr lang="ru-RU" dirty="0" smtClean="0">
                <a:solidFill>
                  <a:srgbClr val="990033"/>
                </a:solidFill>
                <a:latin typeface="Times New Roman" pitchFamily="18" charset="0"/>
              </a:rPr>
              <a:t>. - Якутск : [б. и.], 1994. - [28] л. : </a:t>
            </a:r>
            <a:r>
              <a:rPr lang="ru-RU" dirty="0" err="1" smtClean="0">
                <a:solidFill>
                  <a:srgbClr val="990033"/>
                </a:solidFill>
                <a:latin typeface="Times New Roman" pitchFamily="18" charset="0"/>
              </a:rPr>
              <a:t>портр</a:t>
            </a:r>
            <a:r>
              <a:rPr lang="ru-RU" dirty="0" smtClean="0">
                <a:solidFill>
                  <a:srgbClr val="990033"/>
                </a:solidFill>
                <a:latin typeface="Times New Roman" pitchFamily="18" charset="0"/>
              </a:rPr>
              <a:t>.; 30 см. - </a:t>
            </a:r>
            <a:r>
              <a:rPr lang="ru-RU" dirty="0" err="1" smtClean="0">
                <a:solidFill>
                  <a:srgbClr val="990033"/>
                </a:solidFill>
                <a:latin typeface="Times New Roman" pitchFamily="18" charset="0"/>
              </a:rPr>
              <a:t>Библиогр</a:t>
            </a:r>
            <a:r>
              <a:rPr lang="ru-RU" dirty="0" smtClean="0">
                <a:solidFill>
                  <a:srgbClr val="990033"/>
                </a:solidFill>
                <a:latin typeface="Times New Roman" pitchFamily="18" charset="0"/>
              </a:rPr>
              <a:t>.: с. 25-28. - 3000 р. – (к61419 КХ, к61420 КХ)</a:t>
            </a:r>
            <a:endParaRPr lang="ru-RU" b="1" dirty="0" smtClean="0">
              <a:solidFill>
                <a:srgbClr val="990033"/>
              </a:solidFill>
              <a:latin typeface="Times New Roman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ru-RU" b="1" dirty="0" err="1" smtClean="0">
                <a:solidFill>
                  <a:srgbClr val="990033"/>
                </a:solidFill>
                <a:latin typeface="Times New Roman" pitchFamily="18" charset="0"/>
              </a:rPr>
              <a:t>Избеков</a:t>
            </a:r>
            <a:r>
              <a:rPr lang="ru-RU" b="1" dirty="0" smtClean="0">
                <a:solidFill>
                  <a:srgbClr val="990033"/>
                </a:solidFill>
                <a:latin typeface="Times New Roman" pitchFamily="18" charset="0"/>
              </a:rPr>
              <a:t>, Дмитрий Дмитриевич. </a:t>
            </a:r>
            <a:r>
              <a:rPr lang="ru-RU" b="1" dirty="0" err="1" smtClean="0">
                <a:solidFill>
                  <a:srgbClr val="990033"/>
                </a:solidFill>
                <a:latin typeface="Times New Roman" pitchFamily="18" charset="0"/>
              </a:rPr>
              <a:t>Якутяне</a:t>
            </a:r>
            <a:r>
              <a:rPr lang="ru-RU" b="1" dirty="0" smtClean="0">
                <a:solidFill>
                  <a:srgbClr val="990033"/>
                </a:solidFill>
                <a:latin typeface="Times New Roman" pitchFamily="18" charset="0"/>
              </a:rPr>
              <a:t> - герои Великой Отечественной войны</a:t>
            </a:r>
            <a:r>
              <a:rPr lang="ru-RU" dirty="0" smtClean="0">
                <a:solidFill>
                  <a:srgbClr val="990033"/>
                </a:solidFill>
                <a:latin typeface="Times New Roman" pitchFamily="18" charset="0"/>
              </a:rPr>
              <a:t>: Очерки. - Якутск: Кн. изд-во, 1961. - 139 с.: ил.; 20 см. - в пер. – (к10890 КХ, к10891 КХ)</a:t>
            </a:r>
            <a:endParaRPr lang="ru-RU" b="1" dirty="0" smtClean="0">
              <a:solidFill>
                <a:srgbClr val="990033"/>
              </a:solidFill>
              <a:latin typeface="Times New Roman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ru-RU" b="1" dirty="0" err="1" smtClean="0">
                <a:solidFill>
                  <a:srgbClr val="990033"/>
                </a:solidFill>
                <a:latin typeface="Times New Roman" pitchFamily="18" charset="0"/>
              </a:rPr>
              <a:t>Якутяне</a:t>
            </a:r>
            <a:r>
              <a:rPr lang="ru-RU" b="1" dirty="0" smtClean="0">
                <a:solidFill>
                  <a:srgbClr val="990033"/>
                </a:solidFill>
                <a:latin typeface="Times New Roman" pitchFamily="18" charset="0"/>
              </a:rPr>
              <a:t> - Герои Советского Союза</a:t>
            </a:r>
            <a:r>
              <a:rPr lang="ru-RU" dirty="0" smtClean="0">
                <a:solidFill>
                  <a:srgbClr val="990033"/>
                </a:solidFill>
                <a:latin typeface="Times New Roman" pitchFamily="18" charset="0"/>
              </a:rPr>
              <a:t>: Альбом / Авт.-сост. С.Н.Сизых. - Якутск: Кн. </a:t>
            </a:r>
            <a:r>
              <a:rPr lang="ru-RU" dirty="0" err="1" smtClean="0">
                <a:solidFill>
                  <a:srgbClr val="990033"/>
                </a:solidFill>
                <a:latin typeface="Times New Roman" pitchFamily="18" charset="0"/>
              </a:rPr>
              <a:t>изд</a:t>
            </a:r>
            <a:r>
              <a:rPr lang="ru-RU" dirty="0" smtClean="0">
                <a:solidFill>
                  <a:srgbClr val="990033"/>
                </a:solidFill>
                <a:latin typeface="Times New Roman" pitchFamily="18" charset="0"/>
              </a:rPr>
              <a:t>- во, 1975. - 21 л. - (к26641 КХ, к26642 КХ)</a:t>
            </a:r>
            <a:endParaRPr lang="ru-RU" b="1" dirty="0" smtClean="0">
              <a:solidFill>
                <a:srgbClr val="990033"/>
              </a:solidFill>
              <a:latin typeface="Times New Roman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ru-RU" b="1" dirty="0" err="1" smtClean="0">
                <a:solidFill>
                  <a:srgbClr val="990033"/>
                </a:solidFill>
                <a:latin typeface="Times New Roman" pitchFamily="18" charset="0"/>
              </a:rPr>
              <a:t>Аржаков</a:t>
            </a:r>
            <a:r>
              <a:rPr lang="ru-RU" b="1" dirty="0" smtClean="0">
                <a:solidFill>
                  <a:srgbClr val="990033"/>
                </a:solidFill>
                <a:latin typeface="Times New Roman" pitchFamily="18" charset="0"/>
              </a:rPr>
              <a:t>, А. </a:t>
            </a:r>
            <a:r>
              <a:rPr lang="ru-RU" b="1" dirty="0" err="1" smtClean="0">
                <a:solidFill>
                  <a:srgbClr val="990033"/>
                </a:solidFill>
                <a:latin typeface="Times New Roman" pitchFamily="18" charset="0"/>
              </a:rPr>
              <a:t>Мэнэ</a:t>
            </a:r>
            <a:r>
              <a:rPr lang="ru-RU" b="1" dirty="0" smtClean="0">
                <a:solidFill>
                  <a:srgbClr val="990033"/>
                </a:solidFill>
                <a:latin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990033"/>
                </a:solidFill>
                <a:latin typeface="Times New Roman" pitchFamily="18" charset="0"/>
              </a:rPr>
              <a:t>дьоно</a:t>
            </a:r>
            <a:r>
              <a:rPr lang="ru-RU" b="1" dirty="0" smtClean="0">
                <a:solidFill>
                  <a:srgbClr val="990033"/>
                </a:solidFill>
                <a:latin typeface="Times New Roman" pitchFamily="18" charset="0"/>
              </a:rPr>
              <a:t> - </a:t>
            </a:r>
            <a:r>
              <a:rPr lang="ru-RU" b="1" dirty="0" err="1" smtClean="0">
                <a:solidFill>
                  <a:srgbClr val="990033"/>
                </a:solidFill>
                <a:latin typeface="Times New Roman" pitchFamily="18" charset="0"/>
              </a:rPr>
              <a:t>ийэ</a:t>
            </a:r>
            <a:r>
              <a:rPr lang="ru-RU" b="1" dirty="0" smtClean="0">
                <a:solidFill>
                  <a:srgbClr val="990033"/>
                </a:solidFill>
                <a:latin typeface="Times New Roman" pitchFamily="18" charset="0"/>
              </a:rPr>
              <a:t> дойду </a:t>
            </a:r>
            <a:r>
              <a:rPr lang="ru-RU" b="1" dirty="0" err="1" smtClean="0">
                <a:solidFill>
                  <a:srgbClr val="990033"/>
                </a:solidFill>
                <a:latin typeface="Times New Roman" pitchFamily="18" charset="0"/>
              </a:rPr>
              <a:t>кeмyскэлигэр</a:t>
            </a:r>
            <a:r>
              <a:rPr lang="ru-RU" dirty="0" smtClean="0">
                <a:solidFill>
                  <a:srgbClr val="990033"/>
                </a:solidFill>
                <a:latin typeface="Times New Roman" pitchFamily="18" charset="0"/>
              </a:rPr>
              <a:t>. // </a:t>
            </a:r>
            <a:r>
              <a:rPr lang="ru-RU" dirty="0" err="1" smtClean="0">
                <a:solidFill>
                  <a:srgbClr val="990033"/>
                </a:solidFill>
                <a:latin typeface="Times New Roman" pitchFamily="18" charset="0"/>
              </a:rPr>
              <a:t>Эркээйи</a:t>
            </a:r>
            <a:r>
              <a:rPr lang="ru-RU" dirty="0" smtClean="0">
                <a:solidFill>
                  <a:srgbClr val="990033"/>
                </a:solidFill>
                <a:latin typeface="Times New Roman" pitchFamily="18" charset="0"/>
              </a:rPr>
              <a:t>. – 2001. - </a:t>
            </a:r>
            <a:r>
              <a:rPr lang="ru-RU" dirty="0" err="1" smtClean="0">
                <a:solidFill>
                  <a:srgbClr val="990033"/>
                </a:solidFill>
                <a:latin typeface="Times New Roman" pitchFamily="18" charset="0"/>
              </a:rPr>
              <a:t>Бэс</a:t>
            </a:r>
            <a:r>
              <a:rPr lang="ru-RU" dirty="0" smtClean="0">
                <a:solidFill>
                  <a:srgbClr val="990033"/>
                </a:solidFill>
                <a:latin typeface="Times New Roman" pitchFamily="18" charset="0"/>
              </a:rPr>
              <a:t> </a:t>
            </a:r>
            <a:r>
              <a:rPr lang="ru-RU" dirty="0" err="1" smtClean="0">
                <a:solidFill>
                  <a:srgbClr val="990033"/>
                </a:solidFill>
                <a:latin typeface="Times New Roman" pitchFamily="18" charset="0"/>
              </a:rPr>
              <a:t>ыйын</a:t>
            </a:r>
            <a:r>
              <a:rPr lang="ru-RU" dirty="0" smtClean="0">
                <a:solidFill>
                  <a:srgbClr val="990033"/>
                </a:solidFill>
                <a:latin typeface="Times New Roman" pitchFamily="18" charset="0"/>
              </a:rPr>
              <a:t> 22 к. - С. 5</a:t>
            </a:r>
            <a:endParaRPr lang="ru-RU" b="1" dirty="0" smtClean="0">
              <a:solidFill>
                <a:srgbClr val="990033"/>
              </a:solidFill>
              <a:latin typeface="Times New Roman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ru-RU" b="1" dirty="0" smtClean="0">
                <a:solidFill>
                  <a:srgbClr val="990033"/>
                </a:solidFill>
                <a:latin typeface="Times New Roman" pitchFamily="18" charset="0"/>
              </a:rPr>
              <a:t>Брызгалов, И. </a:t>
            </a:r>
            <a:r>
              <a:rPr lang="ru-RU" b="1" dirty="0" err="1" smtClean="0">
                <a:solidFill>
                  <a:srgbClr val="990033"/>
                </a:solidFill>
                <a:latin typeface="Times New Roman" pitchFamily="18" charset="0"/>
              </a:rPr>
              <a:t>Сyгyрyй</a:t>
            </a:r>
            <a:r>
              <a:rPr lang="ru-RU" b="1" dirty="0" smtClean="0">
                <a:solidFill>
                  <a:srgbClr val="990033"/>
                </a:solidFill>
                <a:latin typeface="Times New Roman" pitchFamily="18" charset="0"/>
              </a:rPr>
              <a:t>, </a:t>
            </a:r>
            <a:r>
              <a:rPr lang="ru-RU" b="1" dirty="0" err="1" smtClean="0">
                <a:solidFill>
                  <a:srgbClr val="990033"/>
                </a:solidFill>
                <a:latin typeface="Times New Roman" pitchFamily="18" charset="0"/>
              </a:rPr>
              <a:t>тeрeeбyт</a:t>
            </a:r>
            <a:r>
              <a:rPr lang="ru-RU" b="1" dirty="0" smtClean="0">
                <a:solidFill>
                  <a:srgbClr val="990033"/>
                </a:solidFill>
                <a:latin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990033"/>
                </a:solidFill>
                <a:latin typeface="Times New Roman" pitchFamily="18" charset="0"/>
              </a:rPr>
              <a:t>алааhым</a:t>
            </a:r>
            <a:r>
              <a:rPr lang="ru-RU" b="1" dirty="0" smtClean="0">
                <a:solidFill>
                  <a:srgbClr val="990033"/>
                </a:solidFill>
                <a:latin typeface="Times New Roman" pitchFamily="18" charset="0"/>
              </a:rPr>
              <a:t>, </a:t>
            </a:r>
            <a:r>
              <a:rPr lang="ru-RU" b="1" dirty="0" err="1" smtClean="0">
                <a:solidFill>
                  <a:srgbClr val="990033"/>
                </a:solidFill>
                <a:latin typeface="Times New Roman" pitchFamily="18" charset="0"/>
              </a:rPr>
              <a:t>киниэхэ</a:t>
            </a:r>
            <a:r>
              <a:rPr lang="ru-RU" dirty="0" smtClean="0">
                <a:solidFill>
                  <a:srgbClr val="990033"/>
                </a:solidFill>
                <a:latin typeface="Times New Roman" pitchFamily="18" charset="0"/>
              </a:rPr>
              <a:t> : [Герой Ф.К.Попов </a:t>
            </a:r>
            <a:r>
              <a:rPr lang="ru-RU" dirty="0" err="1" smtClean="0">
                <a:solidFill>
                  <a:srgbClr val="990033"/>
                </a:solidFill>
                <a:latin typeface="Times New Roman" pitchFamily="18" charset="0"/>
              </a:rPr>
              <a:t>дойдутугар</a:t>
            </a:r>
            <a:r>
              <a:rPr lang="ru-RU" dirty="0" smtClean="0">
                <a:solidFill>
                  <a:srgbClr val="990033"/>
                </a:solidFill>
                <a:latin typeface="Times New Roman" pitchFamily="18" charset="0"/>
              </a:rPr>
              <a:t>, </a:t>
            </a:r>
            <a:r>
              <a:rPr lang="ru-RU" dirty="0" err="1" smtClean="0">
                <a:solidFill>
                  <a:srgbClr val="990033"/>
                </a:solidFill>
                <a:latin typeface="Times New Roman" pitchFamily="18" charset="0"/>
              </a:rPr>
              <a:t>Сымах</a:t>
            </a:r>
            <a:r>
              <a:rPr lang="ru-RU" dirty="0" smtClean="0">
                <a:solidFill>
                  <a:srgbClr val="990033"/>
                </a:solidFill>
                <a:latin typeface="Times New Roman" pitchFamily="18" charset="0"/>
              </a:rPr>
              <a:t> с.]. // Саха </a:t>
            </a:r>
            <a:r>
              <a:rPr lang="ru-RU" dirty="0" err="1" smtClean="0">
                <a:solidFill>
                  <a:srgbClr val="990033"/>
                </a:solidFill>
                <a:latin typeface="Times New Roman" pitchFamily="18" charset="0"/>
              </a:rPr>
              <a:t>Сирэ</a:t>
            </a:r>
            <a:r>
              <a:rPr lang="ru-RU" dirty="0" smtClean="0">
                <a:solidFill>
                  <a:srgbClr val="990033"/>
                </a:solidFill>
                <a:latin typeface="Times New Roman" pitchFamily="18" charset="0"/>
              </a:rPr>
              <a:t>. – 1996. - </a:t>
            </a:r>
            <a:r>
              <a:rPr lang="ru-RU" dirty="0" err="1" smtClean="0">
                <a:solidFill>
                  <a:srgbClr val="990033"/>
                </a:solidFill>
                <a:latin typeface="Times New Roman" pitchFamily="18" charset="0"/>
              </a:rPr>
              <a:t>Ахсынньы</a:t>
            </a:r>
            <a:r>
              <a:rPr lang="ru-RU" dirty="0" smtClean="0">
                <a:solidFill>
                  <a:srgbClr val="990033"/>
                </a:solidFill>
                <a:latin typeface="Times New Roman" pitchFamily="18" charset="0"/>
              </a:rPr>
              <a:t> 7 к. - С. 3.</a:t>
            </a:r>
            <a:endParaRPr lang="ru-RU" b="1" dirty="0" smtClean="0">
              <a:solidFill>
                <a:srgbClr val="990033"/>
              </a:solidFill>
              <a:latin typeface="Times New Roman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ru-RU" b="1" dirty="0" smtClean="0">
                <a:solidFill>
                  <a:srgbClr val="990033"/>
                </a:solidFill>
                <a:latin typeface="Times New Roman" pitchFamily="18" charset="0"/>
              </a:rPr>
              <a:t>Пивоваров, Николай Николаевич. </a:t>
            </a:r>
            <a:r>
              <a:rPr lang="ru-RU" b="1" dirty="0" err="1" smtClean="0">
                <a:solidFill>
                  <a:srgbClr val="990033"/>
                </a:solidFill>
                <a:latin typeface="Times New Roman" pitchFamily="18" charset="0"/>
              </a:rPr>
              <a:t>Аргыстаhан</a:t>
            </a:r>
            <a:r>
              <a:rPr lang="ru-RU" b="1" dirty="0" smtClean="0">
                <a:solidFill>
                  <a:srgbClr val="990033"/>
                </a:solidFill>
                <a:latin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990033"/>
                </a:solidFill>
                <a:latin typeface="Times New Roman" pitchFamily="18" charset="0"/>
              </a:rPr>
              <a:t>айаннаабыппыт</a:t>
            </a:r>
            <a:r>
              <a:rPr lang="ru-RU" dirty="0" smtClean="0">
                <a:solidFill>
                  <a:srgbClr val="990033"/>
                </a:solidFill>
                <a:latin typeface="Times New Roman" pitchFamily="18" charset="0"/>
              </a:rPr>
              <a:t>: [</a:t>
            </a:r>
            <a:r>
              <a:rPr lang="ru-RU" dirty="0" err="1" smtClean="0">
                <a:solidFill>
                  <a:srgbClr val="990033"/>
                </a:solidFill>
                <a:latin typeface="Times New Roman" pitchFamily="18" charset="0"/>
              </a:rPr>
              <a:t>Советскай</a:t>
            </a:r>
            <a:r>
              <a:rPr lang="ru-RU" dirty="0" smtClean="0">
                <a:solidFill>
                  <a:srgbClr val="990033"/>
                </a:solidFill>
                <a:latin typeface="Times New Roman" pitchFamily="18" charset="0"/>
              </a:rPr>
              <a:t> Союз Героя Ф.Попов </a:t>
            </a:r>
            <a:r>
              <a:rPr lang="ru-RU" dirty="0" err="1" smtClean="0">
                <a:solidFill>
                  <a:srgbClr val="990033"/>
                </a:solidFill>
                <a:latin typeface="Times New Roman" pitchFamily="18" charset="0"/>
              </a:rPr>
              <a:t>туhунан</a:t>
            </a:r>
            <a:r>
              <a:rPr lang="ru-RU" dirty="0" smtClean="0">
                <a:solidFill>
                  <a:srgbClr val="990033"/>
                </a:solidFill>
                <a:latin typeface="Times New Roman" pitchFamily="18" charset="0"/>
              </a:rPr>
              <a:t> </a:t>
            </a:r>
            <a:r>
              <a:rPr lang="ru-RU" dirty="0" err="1" smtClean="0">
                <a:solidFill>
                  <a:srgbClr val="990033"/>
                </a:solidFill>
                <a:latin typeface="Times New Roman" pitchFamily="18" charset="0"/>
              </a:rPr>
              <a:t>биир</a:t>
            </a:r>
            <a:r>
              <a:rPr lang="ru-RU" dirty="0" smtClean="0">
                <a:solidFill>
                  <a:srgbClr val="990033"/>
                </a:solidFill>
                <a:latin typeface="Times New Roman" pitchFamily="18" charset="0"/>
              </a:rPr>
              <a:t> дойдулаа5ын </a:t>
            </a:r>
            <a:r>
              <a:rPr lang="ru-RU" dirty="0" err="1" smtClean="0">
                <a:solidFill>
                  <a:srgbClr val="990033"/>
                </a:solidFill>
                <a:latin typeface="Times New Roman" pitchFamily="18" charset="0"/>
              </a:rPr>
              <a:t>ахтыыта</a:t>
            </a:r>
            <a:r>
              <a:rPr lang="ru-RU" dirty="0" smtClean="0">
                <a:solidFill>
                  <a:srgbClr val="990033"/>
                </a:solidFill>
                <a:latin typeface="Times New Roman" pitchFamily="18" charset="0"/>
              </a:rPr>
              <a:t>]. // Саха </a:t>
            </a:r>
            <a:r>
              <a:rPr lang="ru-RU" dirty="0" err="1" smtClean="0">
                <a:solidFill>
                  <a:srgbClr val="990033"/>
                </a:solidFill>
                <a:latin typeface="Times New Roman" pitchFamily="18" charset="0"/>
              </a:rPr>
              <a:t>сирэ</a:t>
            </a:r>
            <a:r>
              <a:rPr lang="ru-RU" dirty="0" smtClean="0">
                <a:solidFill>
                  <a:srgbClr val="990033"/>
                </a:solidFill>
                <a:latin typeface="Times New Roman" pitchFamily="18" charset="0"/>
              </a:rPr>
              <a:t>. – 1997. - </a:t>
            </a:r>
            <a:r>
              <a:rPr lang="ru-RU" dirty="0" err="1" smtClean="0">
                <a:solidFill>
                  <a:srgbClr val="990033"/>
                </a:solidFill>
                <a:latin typeface="Times New Roman" pitchFamily="18" charset="0"/>
              </a:rPr>
              <a:t>Ыам</a:t>
            </a:r>
            <a:r>
              <a:rPr lang="ru-RU" dirty="0" smtClean="0">
                <a:solidFill>
                  <a:srgbClr val="990033"/>
                </a:solidFill>
                <a:latin typeface="Times New Roman" pitchFamily="18" charset="0"/>
              </a:rPr>
              <a:t> </a:t>
            </a:r>
            <a:r>
              <a:rPr lang="ru-RU" dirty="0" err="1" smtClean="0">
                <a:solidFill>
                  <a:srgbClr val="990033"/>
                </a:solidFill>
                <a:latin typeface="Times New Roman" pitchFamily="18" charset="0"/>
              </a:rPr>
              <a:t>ыйын</a:t>
            </a:r>
            <a:r>
              <a:rPr lang="ru-RU" dirty="0" smtClean="0">
                <a:solidFill>
                  <a:srgbClr val="990033"/>
                </a:solidFill>
                <a:latin typeface="Times New Roman" pitchFamily="18" charset="0"/>
              </a:rPr>
              <a:t> 8 к. - С. </a:t>
            </a:r>
            <a:r>
              <a:rPr lang="ru-RU" dirty="0" err="1" smtClean="0">
                <a:solidFill>
                  <a:srgbClr val="990033"/>
                </a:solidFill>
                <a:latin typeface="Times New Roman" pitchFamily="18" charset="0"/>
              </a:rPr>
              <a:t>Сергучев</a:t>
            </a:r>
            <a:r>
              <a:rPr lang="ru-RU" dirty="0" smtClean="0">
                <a:solidFill>
                  <a:srgbClr val="990033"/>
                </a:solidFill>
                <a:latin typeface="Times New Roman" pitchFamily="18" charset="0"/>
              </a:rPr>
              <a:t>, Г. Герой </a:t>
            </a:r>
            <a:r>
              <a:rPr lang="ru-RU" dirty="0" err="1" smtClean="0">
                <a:solidFill>
                  <a:srgbClr val="990033"/>
                </a:solidFill>
                <a:latin typeface="Times New Roman" pitchFamily="18" charset="0"/>
              </a:rPr>
              <a:t>музейа</a:t>
            </a:r>
            <a:r>
              <a:rPr lang="ru-RU" dirty="0" smtClean="0">
                <a:solidFill>
                  <a:srgbClr val="990033"/>
                </a:solidFill>
                <a:latin typeface="Times New Roman" pitchFamily="18" charset="0"/>
              </a:rPr>
              <a:t> </a:t>
            </a:r>
            <a:r>
              <a:rPr lang="ru-RU" dirty="0" err="1" smtClean="0">
                <a:solidFill>
                  <a:srgbClr val="990033"/>
                </a:solidFill>
                <a:latin typeface="Times New Roman" pitchFamily="18" charset="0"/>
              </a:rPr>
              <a:t>хайдах</a:t>
            </a:r>
            <a:r>
              <a:rPr lang="ru-RU" dirty="0" smtClean="0">
                <a:solidFill>
                  <a:srgbClr val="990033"/>
                </a:solidFill>
                <a:latin typeface="Times New Roman" pitchFamily="18" charset="0"/>
              </a:rPr>
              <a:t> </a:t>
            </a:r>
            <a:r>
              <a:rPr lang="ru-RU" dirty="0" err="1" smtClean="0">
                <a:solidFill>
                  <a:srgbClr val="990033"/>
                </a:solidFill>
                <a:latin typeface="Times New Roman" pitchFamily="18" charset="0"/>
              </a:rPr>
              <a:t>тeрyттэммитэй</a:t>
            </a:r>
            <a:r>
              <a:rPr lang="ru-RU" dirty="0" smtClean="0">
                <a:solidFill>
                  <a:srgbClr val="990033"/>
                </a:solidFill>
                <a:latin typeface="Times New Roman" pitchFamily="18" charset="0"/>
              </a:rPr>
              <a:t>? : [Ф.К.Попов музея]. // </a:t>
            </a:r>
            <a:r>
              <a:rPr lang="ru-RU" dirty="0" err="1" smtClean="0">
                <a:solidFill>
                  <a:srgbClr val="990033"/>
                </a:solidFill>
                <a:latin typeface="Times New Roman" pitchFamily="18" charset="0"/>
              </a:rPr>
              <a:t>Эркээйи</a:t>
            </a:r>
            <a:r>
              <a:rPr lang="ru-RU" dirty="0" smtClean="0">
                <a:solidFill>
                  <a:srgbClr val="990033"/>
                </a:solidFill>
                <a:latin typeface="Times New Roman" pitchFamily="18" charset="0"/>
              </a:rPr>
              <a:t> (</a:t>
            </a:r>
            <a:r>
              <a:rPr lang="ru-RU" dirty="0" err="1" smtClean="0">
                <a:solidFill>
                  <a:srgbClr val="990033"/>
                </a:solidFill>
                <a:latin typeface="Times New Roman" pitchFamily="18" charset="0"/>
              </a:rPr>
              <a:t>Майа</a:t>
            </a:r>
            <a:r>
              <a:rPr lang="ru-RU" dirty="0" smtClean="0">
                <a:solidFill>
                  <a:srgbClr val="990033"/>
                </a:solidFill>
                <a:latin typeface="Times New Roman" pitchFamily="18" charset="0"/>
              </a:rPr>
              <a:t>). – 1994. - </a:t>
            </a:r>
            <a:r>
              <a:rPr lang="ru-RU" dirty="0" err="1" smtClean="0">
                <a:solidFill>
                  <a:srgbClr val="990033"/>
                </a:solidFill>
                <a:latin typeface="Times New Roman" pitchFamily="18" charset="0"/>
              </a:rPr>
              <a:t>Тохс</a:t>
            </a:r>
            <a:r>
              <a:rPr lang="ru-RU" dirty="0" smtClean="0">
                <a:solidFill>
                  <a:srgbClr val="990033"/>
                </a:solidFill>
                <a:latin typeface="Times New Roman" pitchFamily="18" charset="0"/>
              </a:rPr>
              <a:t>.</a:t>
            </a:r>
          </a:p>
        </p:txBody>
      </p:sp>
      <p:pic>
        <p:nvPicPr>
          <p:cNvPr id="6" name="Рисунок 5" descr="csfxAiOQp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8264" y="5715696"/>
            <a:ext cx="2195736" cy="1142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1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611560" y="908720"/>
            <a:ext cx="7848872" cy="50413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sah-RU" sz="2400" b="1" dirty="0" smtClean="0">
                <a:solidFill>
                  <a:srgbClr val="990033"/>
                </a:solidFill>
                <a:latin typeface="Times New Roman" pitchFamily="18" charset="0"/>
              </a:rPr>
              <a:t>О Ф.К. Попове</a:t>
            </a:r>
            <a:endParaRPr lang="ru-RU" sz="2400" b="1" dirty="0" smtClean="0">
              <a:solidFill>
                <a:srgbClr val="990033"/>
              </a:solidFill>
              <a:latin typeface="Times New Roman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ru-RU" b="1" dirty="0" smtClean="0">
                <a:solidFill>
                  <a:srgbClr val="990033"/>
                </a:solidFill>
                <a:latin typeface="Times New Roman" pitchFamily="18" charset="0"/>
              </a:rPr>
              <a:t>Попов, Ф. К. </a:t>
            </a:r>
            <a:r>
              <a:rPr lang="ru-RU" b="1" dirty="0" err="1" smtClean="0">
                <a:solidFill>
                  <a:srgbClr val="990033"/>
                </a:solidFill>
                <a:latin typeface="Times New Roman" pitchFamily="18" charset="0"/>
              </a:rPr>
              <a:t>Саллаат</a:t>
            </a:r>
            <a:r>
              <a:rPr lang="ru-RU" b="1" dirty="0" smtClean="0">
                <a:solidFill>
                  <a:srgbClr val="990033"/>
                </a:solidFill>
                <a:latin typeface="Times New Roman" pitchFamily="18" charset="0"/>
              </a:rPr>
              <a:t> [Герой Ф.К.Попов] </a:t>
            </a:r>
            <a:r>
              <a:rPr lang="ru-RU" b="1" dirty="0" err="1" smtClean="0">
                <a:solidFill>
                  <a:srgbClr val="990033"/>
                </a:solidFill>
                <a:latin typeface="Times New Roman" pitchFamily="18" charset="0"/>
              </a:rPr>
              <a:t>биир</a:t>
            </a:r>
            <a:r>
              <a:rPr lang="ru-RU" b="1" dirty="0" smtClean="0">
                <a:solidFill>
                  <a:srgbClr val="990033"/>
                </a:solidFill>
                <a:latin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990033"/>
                </a:solidFill>
                <a:latin typeface="Times New Roman" pitchFamily="18" charset="0"/>
              </a:rPr>
              <a:t>суругуттан</a:t>
            </a:r>
            <a:r>
              <a:rPr lang="ru-RU" dirty="0" smtClean="0">
                <a:solidFill>
                  <a:srgbClr val="990033"/>
                </a:solidFill>
                <a:latin typeface="Times New Roman" pitchFamily="18" charset="0"/>
              </a:rPr>
              <a:t>. // Саха </a:t>
            </a:r>
            <a:r>
              <a:rPr lang="ru-RU" dirty="0" err="1" smtClean="0">
                <a:solidFill>
                  <a:srgbClr val="990033"/>
                </a:solidFill>
                <a:latin typeface="Times New Roman" pitchFamily="18" charset="0"/>
              </a:rPr>
              <a:t>сирэ</a:t>
            </a:r>
            <a:r>
              <a:rPr lang="ru-RU" dirty="0" smtClean="0">
                <a:solidFill>
                  <a:srgbClr val="990033"/>
                </a:solidFill>
                <a:latin typeface="Times New Roman" pitchFamily="18" charset="0"/>
              </a:rPr>
              <a:t>. – 1996. - </a:t>
            </a:r>
            <a:r>
              <a:rPr lang="ru-RU" dirty="0" err="1" smtClean="0">
                <a:solidFill>
                  <a:srgbClr val="990033"/>
                </a:solidFill>
                <a:latin typeface="Times New Roman" pitchFamily="18" charset="0"/>
              </a:rPr>
              <a:t>Ахсынньы</a:t>
            </a:r>
            <a:r>
              <a:rPr lang="ru-RU" dirty="0" smtClean="0">
                <a:solidFill>
                  <a:srgbClr val="990033"/>
                </a:solidFill>
                <a:latin typeface="Times New Roman" pitchFamily="18" charset="0"/>
              </a:rPr>
              <a:t> 7 к. - С. 3. </a:t>
            </a:r>
          </a:p>
          <a:p>
            <a:pPr algn="just">
              <a:lnSpc>
                <a:spcPct val="80000"/>
              </a:lnSpc>
            </a:pPr>
            <a:r>
              <a:rPr lang="ru-RU" b="1" dirty="0" smtClean="0">
                <a:solidFill>
                  <a:srgbClr val="990033"/>
                </a:solidFill>
                <a:latin typeface="Times New Roman" pitchFamily="18" charset="0"/>
              </a:rPr>
              <a:t>Попов, Ю. </a:t>
            </a:r>
            <a:r>
              <a:rPr lang="ru-RU" b="1" dirty="0" err="1" smtClean="0">
                <a:solidFill>
                  <a:srgbClr val="990033"/>
                </a:solidFill>
                <a:latin typeface="Times New Roman" pitchFamily="18" charset="0"/>
              </a:rPr>
              <a:t>Уйэлээх</a:t>
            </a:r>
            <a:r>
              <a:rPr lang="ru-RU" b="1" dirty="0" smtClean="0">
                <a:solidFill>
                  <a:srgbClr val="990033"/>
                </a:solidFill>
                <a:latin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990033"/>
                </a:solidFill>
                <a:latin typeface="Times New Roman" pitchFamily="18" charset="0"/>
              </a:rPr>
              <a:t>eйдeбyл</a:t>
            </a:r>
            <a:r>
              <a:rPr lang="ru-RU" b="1" dirty="0" smtClean="0">
                <a:solidFill>
                  <a:srgbClr val="990033"/>
                </a:solidFill>
                <a:latin typeface="Times New Roman" pitchFamily="18" charset="0"/>
              </a:rPr>
              <a:t> буолуо5а. </a:t>
            </a:r>
            <a:r>
              <a:rPr lang="ru-RU" dirty="0" smtClean="0">
                <a:solidFill>
                  <a:srgbClr val="990033"/>
                </a:solidFill>
                <a:latin typeface="Times New Roman" pitchFamily="18" charset="0"/>
              </a:rPr>
              <a:t>: </a:t>
            </a:r>
            <a:r>
              <a:rPr lang="ru-RU" dirty="0" err="1" smtClean="0">
                <a:solidFill>
                  <a:srgbClr val="990033"/>
                </a:solidFill>
                <a:latin typeface="Times New Roman" pitchFamily="18" charset="0"/>
              </a:rPr>
              <a:t>Улуу</a:t>
            </a:r>
            <a:r>
              <a:rPr lang="ru-RU" dirty="0" smtClean="0">
                <a:solidFill>
                  <a:srgbClr val="990033"/>
                </a:solidFill>
                <a:latin typeface="Times New Roman" pitchFamily="18" charset="0"/>
              </a:rPr>
              <a:t> </a:t>
            </a:r>
            <a:r>
              <a:rPr lang="ru-RU" dirty="0" err="1" smtClean="0">
                <a:solidFill>
                  <a:srgbClr val="990033"/>
                </a:solidFill>
                <a:latin typeface="Times New Roman" pitchFamily="18" charset="0"/>
              </a:rPr>
              <a:t>Кыайыы</a:t>
            </a:r>
            <a:r>
              <a:rPr lang="ru-RU" dirty="0" smtClean="0">
                <a:solidFill>
                  <a:srgbClr val="990033"/>
                </a:solidFill>
                <a:latin typeface="Times New Roman" pitchFamily="18" charset="0"/>
              </a:rPr>
              <a:t> 55 </a:t>
            </a:r>
            <a:r>
              <a:rPr lang="ru-RU" dirty="0" err="1" smtClean="0">
                <a:solidFill>
                  <a:srgbClr val="990033"/>
                </a:solidFill>
                <a:latin typeface="Times New Roman" pitchFamily="18" charset="0"/>
              </a:rPr>
              <a:t>сылыгар</a:t>
            </a:r>
            <a:r>
              <a:rPr lang="ru-RU" dirty="0" smtClean="0">
                <a:solidFill>
                  <a:srgbClr val="990033"/>
                </a:solidFill>
                <a:latin typeface="Times New Roman" pitchFamily="18" charset="0"/>
              </a:rPr>
              <a:t>. // </a:t>
            </a:r>
            <a:r>
              <a:rPr lang="ru-RU" dirty="0" err="1" smtClean="0">
                <a:solidFill>
                  <a:srgbClr val="990033"/>
                </a:solidFill>
                <a:latin typeface="Times New Roman" pitchFamily="18" charset="0"/>
              </a:rPr>
              <a:t>Эркээйи</a:t>
            </a:r>
            <a:r>
              <a:rPr lang="ru-RU" dirty="0" smtClean="0">
                <a:solidFill>
                  <a:srgbClr val="990033"/>
                </a:solidFill>
                <a:latin typeface="Times New Roman" pitchFamily="18" charset="0"/>
              </a:rPr>
              <a:t>. – 2000. - </a:t>
            </a:r>
            <a:r>
              <a:rPr lang="ru-RU" dirty="0" err="1" smtClean="0">
                <a:solidFill>
                  <a:srgbClr val="990033"/>
                </a:solidFill>
                <a:latin typeface="Times New Roman" pitchFamily="18" charset="0"/>
              </a:rPr>
              <a:t>Сэтинньи</a:t>
            </a:r>
            <a:r>
              <a:rPr lang="ru-RU" dirty="0" smtClean="0">
                <a:solidFill>
                  <a:srgbClr val="990033"/>
                </a:solidFill>
                <a:latin typeface="Times New Roman" pitchFamily="18" charset="0"/>
              </a:rPr>
              <a:t> 10</a:t>
            </a:r>
            <a:endParaRPr lang="ru-RU" b="1" dirty="0" smtClean="0">
              <a:solidFill>
                <a:srgbClr val="990033"/>
              </a:solidFill>
              <a:latin typeface="Times New Roman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ru-RU" b="1" dirty="0" smtClean="0">
                <a:solidFill>
                  <a:srgbClr val="990033"/>
                </a:solidFill>
                <a:latin typeface="Times New Roman" pitchFamily="18" charset="0"/>
              </a:rPr>
              <a:t>Сидорова, В. </a:t>
            </a:r>
            <a:r>
              <a:rPr lang="ru-RU" b="1" dirty="0" err="1" smtClean="0">
                <a:solidFill>
                  <a:srgbClr val="990033"/>
                </a:solidFill>
                <a:latin typeface="Times New Roman" pitchFamily="18" charset="0"/>
              </a:rPr>
              <a:t>Геройбут</a:t>
            </a:r>
            <a:r>
              <a:rPr lang="ru-RU" b="1" dirty="0" smtClean="0">
                <a:solidFill>
                  <a:srgbClr val="990033"/>
                </a:solidFill>
                <a:latin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990033"/>
                </a:solidFill>
                <a:latin typeface="Times New Roman" pitchFamily="18" charset="0"/>
              </a:rPr>
              <a:t>баар</a:t>
            </a:r>
            <a:r>
              <a:rPr lang="ru-RU" b="1" dirty="0" smtClean="0">
                <a:solidFill>
                  <a:srgbClr val="990033"/>
                </a:solidFill>
                <a:latin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990033"/>
                </a:solidFill>
                <a:latin typeface="Times New Roman" pitchFamily="18" charset="0"/>
              </a:rPr>
              <a:t>буолан</a:t>
            </a:r>
            <a:r>
              <a:rPr lang="ru-RU" b="1" dirty="0" smtClean="0">
                <a:solidFill>
                  <a:srgbClr val="990033"/>
                </a:solidFill>
                <a:latin typeface="Times New Roman" pitchFamily="18" charset="0"/>
              </a:rPr>
              <a:t>...</a:t>
            </a:r>
            <a:r>
              <a:rPr lang="ru-RU" dirty="0" smtClean="0">
                <a:solidFill>
                  <a:srgbClr val="990033"/>
                </a:solidFill>
                <a:latin typeface="Times New Roman" pitchFamily="18" charset="0"/>
              </a:rPr>
              <a:t> // </a:t>
            </a:r>
            <a:r>
              <a:rPr lang="ru-RU" dirty="0" err="1" smtClean="0">
                <a:solidFill>
                  <a:srgbClr val="990033"/>
                </a:solidFill>
                <a:latin typeface="Times New Roman" pitchFamily="18" charset="0"/>
              </a:rPr>
              <a:t>Эркээйи</a:t>
            </a:r>
            <a:r>
              <a:rPr lang="ru-RU" dirty="0" smtClean="0">
                <a:solidFill>
                  <a:srgbClr val="990033"/>
                </a:solidFill>
                <a:latin typeface="Times New Roman" pitchFamily="18" charset="0"/>
              </a:rPr>
              <a:t>. – 2001. - </a:t>
            </a:r>
            <a:r>
              <a:rPr lang="ru-RU" dirty="0" err="1" smtClean="0">
                <a:solidFill>
                  <a:srgbClr val="990033"/>
                </a:solidFill>
                <a:latin typeface="Times New Roman" pitchFamily="18" charset="0"/>
              </a:rPr>
              <a:t>Сэтинньи</a:t>
            </a:r>
            <a:r>
              <a:rPr lang="ru-RU" dirty="0" smtClean="0">
                <a:solidFill>
                  <a:srgbClr val="990033"/>
                </a:solidFill>
                <a:latin typeface="Times New Roman" pitchFamily="18" charset="0"/>
              </a:rPr>
              <a:t> 16 к. - С.4.</a:t>
            </a:r>
          </a:p>
          <a:p>
            <a:pPr algn="just">
              <a:lnSpc>
                <a:spcPct val="80000"/>
              </a:lnSpc>
            </a:pPr>
            <a:r>
              <a:rPr lang="ru-RU" b="1" dirty="0" smtClean="0">
                <a:solidFill>
                  <a:srgbClr val="990033"/>
                </a:solidFill>
                <a:latin typeface="Times New Roman" pitchFamily="18" charset="0"/>
              </a:rPr>
              <a:t>Филиппов, Дмитрий. 20 </a:t>
            </a:r>
            <a:r>
              <a:rPr lang="ru-RU" b="1" dirty="0" err="1" smtClean="0">
                <a:solidFill>
                  <a:srgbClr val="990033"/>
                </a:solidFill>
                <a:latin typeface="Times New Roman" pitchFamily="18" charset="0"/>
              </a:rPr>
              <a:t>N-дээх</a:t>
            </a:r>
            <a:r>
              <a:rPr lang="ru-RU" b="1" dirty="0" smtClean="0">
                <a:solidFill>
                  <a:srgbClr val="990033"/>
                </a:solidFill>
                <a:latin typeface="Times New Roman" pitchFamily="18" charset="0"/>
              </a:rPr>
              <a:t> оскуола5а - Ф.К.Попов </a:t>
            </a:r>
            <a:r>
              <a:rPr lang="ru-RU" b="1" dirty="0" err="1" smtClean="0">
                <a:solidFill>
                  <a:srgbClr val="990033"/>
                </a:solidFill>
                <a:latin typeface="Times New Roman" pitchFamily="18" charset="0"/>
              </a:rPr>
              <a:t>аатын</a:t>
            </a:r>
            <a:r>
              <a:rPr lang="ru-RU" dirty="0" smtClean="0">
                <a:solidFill>
                  <a:srgbClr val="990033"/>
                </a:solidFill>
                <a:latin typeface="Times New Roman" pitchFamily="18" charset="0"/>
              </a:rPr>
              <a:t>: [</a:t>
            </a:r>
            <a:r>
              <a:rPr lang="ru-RU" dirty="0" err="1" smtClean="0">
                <a:solidFill>
                  <a:srgbClr val="990033"/>
                </a:solidFill>
                <a:latin typeface="Times New Roman" pitchFamily="18" charset="0"/>
              </a:rPr>
              <a:t>Советскай</a:t>
            </a:r>
            <a:r>
              <a:rPr lang="ru-RU" dirty="0" smtClean="0">
                <a:solidFill>
                  <a:srgbClr val="990033"/>
                </a:solidFill>
                <a:latin typeface="Times New Roman" pitchFamily="18" charset="0"/>
              </a:rPr>
              <a:t> Союз </a:t>
            </a:r>
            <a:r>
              <a:rPr lang="ru-RU" dirty="0" err="1" smtClean="0">
                <a:solidFill>
                  <a:srgbClr val="990033"/>
                </a:solidFill>
                <a:latin typeface="Times New Roman" pitchFamily="18" charset="0"/>
              </a:rPr>
              <a:t>Геройун</a:t>
            </a:r>
            <a:r>
              <a:rPr lang="ru-RU" dirty="0" smtClean="0">
                <a:solidFill>
                  <a:srgbClr val="990033"/>
                </a:solidFill>
                <a:latin typeface="Times New Roman" pitchFamily="18" charset="0"/>
              </a:rPr>
              <a:t> Ф.К.Попов </a:t>
            </a:r>
            <a:r>
              <a:rPr lang="ru-RU" dirty="0" err="1" smtClean="0">
                <a:solidFill>
                  <a:srgbClr val="990033"/>
                </a:solidFill>
                <a:latin typeface="Times New Roman" pitchFamily="18" charset="0"/>
              </a:rPr>
              <a:t>аатын</a:t>
            </a:r>
            <a:r>
              <a:rPr lang="ru-RU" dirty="0" smtClean="0">
                <a:solidFill>
                  <a:srgbClr val="990033"/>
                </a:solidFill>
                <a:latin typeface="Times New Roman" pitchFamily="18" charset="0"/>
              </a:rPr>
              <a:t> </a:t>
            </a:r>
            <a:r>
              <a:rPr lang="ru-RU" dirty="0" err="1" smtClean="0">
                <a:solidFill>
                  <a:srgbClr val="990033"/>
                </a:solidFill>
                <a:latin typeface="Times New Roman" pitchFamily="18" charset="0"/>
              </a:rPr>
              <a:t>инэриэххэ</a:t>
            </a:r>
            <a:r>
              <a:rPr lang="ru-RU" dirty="0" smtClean="0">
                <a:solidFill>
                  <a:srgbClr val="990033"/>
                </a:solidFill>
                <a:latin typeface="Times New Roman" pitchFamily="18" charset="0"/>
              </a:rPr>
              <a:t>] // Саха </a:t>
            </a:r>
            <a:r>
              <a:rPr lang="ru-RU" dirty="0" err="1" smtClean="0">
                <a:solidFill>
                  <a:srgbClr val="990033"/>
                </a:solidFill>
                <a:latin typeface="Times New Roman" pitchFamily="18" charset="0"/>
              </a:rPr>
              <a:t>сирэ</a:t>
            </a:r>
            <a:r>
              <a:rPr lang="ru-RU" dirty="0" smtClean="0">
                <a:solidFill>
                  <a:srgbClr val="990033"/>
                </a:solidFill>
                <a:latin typeface="Times New Roman" pitchFamily="18" charset="0"/>
              </a:rPr>
              <a:t>. – 2001. - </a:t>
            </a:r>
            <a:r>
              <a:rPr lang="ru-RU" dirty="0" err="1" smtClean="0">
                <a:solidFill>
                  <a:srgbClr val="990033"/>
                </a:solidFill>
                <a:latin typeface="Times New Roman" pitchFamily="18" charset="0"/>
              </a:rPr>
              <a:t>Ахс</a:t>
            </a:r>
            <a:r>
              <a:rPr lang="ru-RU" dirty="0" smtClean="0">
                <a:solidFill>
                  <a:srgbClr val="990033"/>
                </a:solidFill>
                <a:latin typeface="Times New Roman" pitchFamily="18" charset="0"/>
              </a:rPr>
              <a:t>. 26 к. - С.3. </a:t>
            </a:r>
          </a:p>
          <a:p>
            <a:pPr algn="just">
              <a:lnSpc>
                <a:spcPct val="80000"/>
              </a:lnSpc>
            </a:pPr>
            <a:r>
              <a:rPr lang="ru-RU" b="1" dirty="0" smtClean="0">
                <a:solidFill>
                  <a:srgbClr val="990033"/>
                </a:solidFill>
                <a:latin typeface="Times New Roman" pitchFamily="18" charset="0"/>
              </a:rPr>
              <a:t>Ча5ыл5ан, И. Герой Попов </a:t>
            </a:r>
            <a:r>
              <a:rPr lang="ru-RU" b="1" dirty="0" err="1" smtClean="0">
                <a:solidFill>
                  <a:srgbClr val="990033"/>
                </a:solidFill>
                <a:latin typeface="Times New Roman" pitchFamily="18" charset="0"/>
              </a:rPr>
              <a:t>туhунан</a:t>
            </a:r>
            <a:r>
              <a:rPr lang="ru-RU" b="1" dirty="0" smtClean="0">
                <a:solidFill>
                  <a:srgbClr val="990033"/>
                </a:solidFill>
                <a:latin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990033"/>
                </a:solidFill>
                <a:latin typeface="Times New Roman" pitchFamily="18" charset="0"/>
              </a:rPr>
              <a:t>ырыа</a:t>
            </a:r>
            <a:r>
              <a:rPr lang="ru-RU" dirty="0" smtClean="0">
                <a:solidFill>
                  <a:srgbClr val="990033"/>
                </a:solidFill>
                <a:latin typeface="Times New Roman" pitchFamily="18" charset="0"/>
              </a:rPr>
              <a:t>. // Саха </a:t>
            </a:r>
            <a:r>
              <a:rPr lang="ru-RU" dirty="0" err="1" smtClean="0">
                <a:solidFill>
                  <a:srgbClr val="990033"/>
                </a:solidFill>
                <a:latin typeface="Times New Roman" pitchFamily="18" charset="0"/>
              </a:rPr>
              <a:t>сирэ</a:t>
            </a:r>
            <a:r>
              <a:rPr lang="ru-RU" dirty="0" smtClean="0">
                <a:solidFill>
                  <a:srgbClr val="990033"/>
                </a:solidFill>
                <a:latin typeface="Times New Roman" pitchFamily="18" charset="0"/>
              </a:rPr>
              <a:t>. – 1996. - </a:t>
            </a:r>
            <a:r>
              <a:rPr lang="ru-RU" dirty="0" err="1" smtClean="0">
                <a:solidFill>
                  <a:srgbClr val="990033"/>
                </a:solidFill>
                <a:latin typeface="Times New Roman" pitchFamily="18" charset="0"/>
              </a:rPr>
              <a:t>Ахсынньы</a:t>
            </a:r>
            <a:r>
              <a:rPr lang="ru-RU" dirty="0" smtClean="0">
                <a:solidFill>
                  <a:srgbClr val="990033"/>
                </a:solidFill>
                <a:latin typeface="Times New Roman" pitchFamily="18" charset="0"/>
              </a:rPr>
              <a:t> 7 к. - С. 3.</a:t>
            </a:r>
            <a:endParaRPr lang="ru-RU" b="1" dirty="0" smtClean="0">
              <a:solidFill>
                <a:srgbClr val="990033"/>
              </a:solidFill>
              <a:latin typeface="Times New Roman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ru-RU" b="1" dirty="0" err="1" smtClean="0">
                <a:solidFill>
                  <a:srgbClr val="990033"/>
                </a:solidFill>
                <a:latin typeface="Times New Roman" pitchFamily="18" charset="0"/>
              </a:rPr>
              <a:t>Бревнов</a:t>
            </a:r>
            <a:r>
              <a:rPr lang="ru-RU" b="1" dirty="0" smtClean="0">
                <a:solidFill>
                  <a:srgbClr val="990033"/>
                </a:solidFill>
                <a:latin typeface="Times New Roman" pitchFamily="18" charset="0"/>
              </a:rPr>
              <a:t>, А. Солдат Федор Попов</a:t>
            </a:r>
            <a:r>
              <a:rPr lang="ru-RU" dirty="0" smtClean="0">
                <a:solidFill>
                  <a:srgbClr val="990033"/>
                </a:solidFill>
                <a:latin typeface="Times New Roman" pitchFamily="18" charset="0"/>
              </a:rPr>
              <a:t>: [Люди и корабли] // Маяк Арктики. – 1987. - 17 окт. - С.2-3</a:t>
            </a:r>
            <a:endParaRPr lang="ru-RU" b="1" dirty="0" smtClean="0">
              <a:solidFill>
                <a:srgbClr val="990033"/>
              </a:solidFill>
              <a:latin typeface="Times New Roman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ru-RU" b="1" dirty="0" smtClean="0">
                <a:solidFill>
                  <a:srgbClr val="990033"/>
                </a:solidFill>
                <a:latin typeface="Times New Roman" pitchFamily="18" charset="0"/>
              </a:rPr>
              <a:t>Евстафьев, Алексей. Подвиг земляка</a:t>
            </a:r>
            <a:r>
              <a:rPr lang="ru-RU" dirty="0" smtClean="0">
                <a:solidFill>
                  <a:srgbClr val="990033"/>
                </a:solidFill>
                <a:latin typeface="Times New Roman" pitchFamily="18" charset="0"/>
              </a:rPr>
              <a:t>: [О Герое Советского Союза Ф.Попове, уроженце 2-го </a:t>
            </a:r>
            <a:r>
              <a:rPr lang="ru-RU" dirty="0" err="1" smtClean="0">
                <a:solidFill>
                  <a:srgbClr val="990033"/>
                </a:solidFill>
                <a:latin typeface="Times New Roman" pitchFamily="18" charset="0"/>
              </a:rPr>
              <a:t>Батаринского</a:t>
            </a:r>
            <a:r>
              <a:rPr lang="ru-RU" dirty="0" smtClean="0">
                <a:solidFill>
                  <a:srgbClr val="990033"/>
                </a:solidFill>
                <a:latin typeface="Times New Roman" pitchFamily="18" charset="0"/>
              </a:rPr>
              <a:t> наслега </a:t>
            </a:r>
            <a:r>
              <a:rPr lang="ru-RU" dirty="0" err="1" smtClean="0">
                <a:solidFill>
                  <a:srgbClr val="990033"/>
                </a:solidFill>
                <a:latin typeface="Times New Roman" pitchFamily="18" charset="0"/>
              </a:rPr>
              <a:t>Мегино-Кангаласского</a:t>
            </a:r>
            <a:r>
              <a:rPr lang="ru-RU" dirty="0" smtClean="0">
                <a:solidFill>
                  <a:srgbClr val="990033"/>
                </a:solidFill>
                <a:latin typeface="Times New Roman" pitchFamily="18" charset="0"/>
              </a:rPr>
              <a:t> улуса, </a:t>
            </a:r>
            <a:r>
              <a:rPr lang="ru-RU" dirty="0" err="1" smtClean="0">
                <a:solidFill>
                  <a:srgbClr val="990033"/>
                </a:solidFill>
                <a:latin typeface="Times New Roman" pitchFamily="18" charset="0"/>
              </a:rPr>
              <a:t>погибш</a:t>
            </a:r>
            <a:r>
              <a:rPr lang="ru-RU" dirty="0" smtClean="0">
                <a:solidFill>
                  <a:srgbClr val="990033"/>
                </a:solidFill>
                <a:latin typeface="Times New Roman" pitchFamily="18" charset="0"/>
              </a:rPr>
              <a:t>. в 1943 г. в Белоруссии] // Якутия. – 2001. - 23 </a:t>
            </a:r>
            <a:r>
              <a:rPr lang="ru-RU" dirty="0" err="1" smtClean="0">
                <a:solidFill>
                  <a:srgbClr val="990033"/>
                </a:solidFill>
                <a:latin typeface="Times New Roman" pitchFamily="18" charset="0"/>
              </a:rPr>
              <a:t>нояб</a:t>
            </a:r>
            <a:r>
              <a:rPr lang="ru-RU" dirty="0" smtClean="0">
                <a:solidFill>
                  <a:srgbClr val="990033"/>
                </a:solidFill>
                <a:latin typeface="Times New Roman" pitchFamily="18" charset="0"/>
              </a:rPr>
              <a:t>. - С.7</a:t>
            </a:r>
            <a:endParaRPr lang="ru-RU" b="1" dirty="0" smtClean="0">
              <a:solidFill>
                <a:srgbClr val="990033"/>
              </a:solidFill>
              <a:latin typeface="Times New Roman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ru-RU" b="1" dirty="0" smtClean="0">
                <a:solidFill>
                  <a:srgbClr val="990033"/>
                </a:solidFill>
                <a:latin typeface="Times New Roman" pitchFamily="18" charset="0"/>
              </a:rPr>
              <a:t>Колесов, Лука. И один в поле воин</a:t>
            </a:r>
            <a:r>
              <a:rPr lang="ru-RU" dirty="0" smtClean="0">
                <a:solidFill>
                  <a:srgbClr val="990033"/>
                </a:solidFill>
                <a:latin typeface="Times New Roman" pitchFamily="18" charset="0"/>
              </a:rPr>
              <a:t>: [80 лет со дня рождения Героя Советского Союза Ф.Попова, участника ВОВ]. // Якутия. – 2001. - 7 дек. - С.4.</a:t>
            </a:r>
            <a:endParaRPr lang="ru-RU" b="1" dirty="0" smtClean="0">
              <a:solidFill>
                <a:srgbClr val="990033"/>
              </a:solidFill>
              <a:latin typeface="Times New Roman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ru-RU" b="1" dirty="0" err="1" smtClean="0">
                <a:solidFill>
                  <a:srgbClr val="990033"/>
                </a:solidFill>
                <a:latin typeface="Times New Roman" pitchFamily="18" charset="0"/>
              </a:rPr>
              <a:t>Якутяне</a:t>
            </a:r>
            <a:r>
              <a:rPr lang="ru-RU" b="1" dirty="0" smtClean="0">
                <a:solidFill>
                  <a:srgbClr val="990033"/>
                </a:solidFill>
                <a:latin typeface="Times New Roman" pitchFamily="18" charset="0"/>
              </a:rPr>
              <a:t> - Герои Советского Союза и полные кавалеры ордена Славы</a:t>
            </a:r>
            <a:r>
              <a:rPr lang="ru-RU" dirty="0" smtClean="0">
                <a:solidFill>
                  <a:srgbClr val="990033"/>
                </a:solidFill>
                <a:latin typeface="Times New Roman" pitchFamily="18" charset="0"/>
              </a:rPr>
              <a:t>: [Фото и краткая биография Героев Советского Союза и кавалеров ордена Славы] // Забота </a:t>
            </a:r>
            <a:r>
              <a:rPr lang="ru-RU" dirty="0" err="1" smtClean="0">
                <a:solidFill>
                  <a:srgbClr val="990033"/>
                </a:solidFill>
                <a:latin typeface="Times New Roman" pitchFamily="18" charset="0"/>
              </a:rPr>
              <a:t>Арчы</a:t>
            </a:r>
            <a:r>
              <a:rPr lang="ru-RU" dirty="0" smtClean="0">
                <a:solidFill>
                  <a:srgbClr val="990033"/>
                </a:solidFill>
                <a:latin typeface="Times New Roman" pitchFamily="18" charset="0"/>
              </a:rPr>
              <a:t>. – 2002. - 8 мая. - С. 8-9</a:t>
            </a:r>
          </a:p>
        </p:txBody>
      </p:sp>
      <p:pic>
        <p:nvPicPr>
          <p:cNvPr id="6" name="Рисунок 5" descr="csfxAiOQp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8264" y="5715696"/>
            <a:ext cx="2195736" cy="1142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1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csfxAiOQp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5517232"/>
            <a:ext cx="2195736" cy="1142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283968" y="1484784"/>
            <a:ext cx="446449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</a:rPr>
              <a:t>   Многие годы минули со времени окончания Великой Отечественной войны. Но память об отважных сынах, отдавших жизнь за свободу и счастье Родины, живет и будет жить в веках. И якутский народ навсегда сохранит светлую память о своем славном сыне Ф.К.Попове, об его геройском подвиге</a:t>
            </a:r>
            <a:endParaRPr lang="ru-RU" sz="2400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1988840"/>
            <a:ext cx="2664296" cy="37300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niz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755576" y="4509120"/>
            <a:ext cx="3168352" cy="149685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1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Рисунок 5" descr="csfxAiOQp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5517232"/>
            <a:ext cx="2195736" cy="1142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/>
          <a:srcRect r="5558"/>
          <a:stretch>
            <a:fillRect/>
          </a:stretch>
        </p:blipFill>
        <p:spPr bwMode="auto">
          <a:xfrm>
            <a:off x="6228184" y="1412776"/>
            <a:ext cx="2520280" cy="3600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323528" y="1412776"/>
            <a:ext cx="5616624" cy="440120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990033"/>
                </a:solidFill>
                <a:latin typeface="Times New Roman" pitchFamily="18" charset="0"/>
              </a:rPr>
              <a:t>8 декабря 1921г. во II </a:t>
            </a:r>
            <a:r>
              <a:rPr lang="ru-RU" sz="2000" dirty="0" err="1" smtClean="0">
                <a:solidFill>
                  <a:srgbClr val="990033"/>
                </a:solidFill>
                <a:latin typeface="Times New Roman" pitchFamily="18" charset="0"/>
              </a:rPr>
              <a:t>Батаринском</a:t>
            </a:r>
            <a:r>
              <a:rPr lang="ru-RU" sz="2000" dirty="0" smtClean="0">
                <a:solidFill>
                  <a:srgbClr val="990033"/>
                </a:solidFill>
                <a:latin typeface="Times New Roman" pitchFamily="18" charset="0"/>
              </a:rPr>
              <a:t> наслеге </a:t>
            </a:r>
            <a:r>
              <a:rPr lang="ru-RU" sz="2000" dirty="0" err="1" smtClean="0">
                <a:solidFill>
                  <a:srgbClr val="990033"/>
                </a:solidFill>
                <a:latin typeface="Times New Roman" pitchFamily="18" charset="0"/>
              </a:rPr>
              <a:t>Мегино-Кангаласского</a:t>
            </a:r>
            <a:r>
              <a:rPr lang="ru-RU" sz="2000" dirty="0" smtClean="0">
                <a:solidFill>
                  <a:srgbClr val="990033"/>
                </a:solidFill>
                <a:latin typeface="Times New Roman" pitchFamily="18" charset="0"/>
              </a:rPr>
              <a:t> района в местности «</a:t>
            </a:r>
            <a:r>
              <a:rPr lang="ru-RU" sz="2000" dirty="0" err="1" smtClean="0">
                <a:solidFill>
                  <a:srgbClr val="990033"/>
                </a:solidFill>
                <a:latin typeface="Times New Roman" pitchFamily="18" charset="0"/>
              </a:rPr>
              <a:t>Сынапалаах</a:t>
            </a:r>
            <a:r>
              <a:rPr lang="ru-RU" sz="2000" dirty="0" smtClean="0">
                <a:solidFill>
                  <a:srgbClr val="990033"/>
                </a:solidFill>
                <a:latin typeface="Times New Roman" pitchFamily="18" charset="0"/>
              </a:rPr>
              <a:t>», в бедняцкой семье Кузьмы </a:t>
            </a:r>
            <a:r>
              <a:rPr lang="ru-RU" sz="2000" dirty="0" err="1" smtClean="0">
                <a:solidFill>
                  <a:srgbClr val="990033"/>
                </a:solidFill>
                <a:latin typeface="Times New Roman" pitchFamily="18" charset="0"/>
              </a:rPr>
              <a:t>Самсоновича</a:t>
            </a:r>
            <a:r>
              <a:rPr lang="ru-RU" sz="2000" dirty="0" smtClean="0">
                <a:solidFill>
                  <a:srgbClr val="990033"/>
                </a:solidFill>
                <a:latin typeface="Times New Roman" pitchFamily="18" charset="0"/>
              </a:rPr>
              <a:t> и Прасковьи Константиновны Поповых родился Федор Кузьмич Попов. В семье было 7 детей, Федор был шестым ребенком и младшим из сыновей.</a:t>
            </a:r>
          </a:p>
          <a:p>
            <a:pPr algn="just"/>
            <a:r>
              <a:rPr lang="ru-RU" sz="2000" dirty="0" smtClean="0">
                <a:solidFill>
                  <a:srgbClr val="990033"/>
                </a:solidFill>
                <a:latin typeface="Times New Roman" pitchFamily="18" charset="0"/>
              </a:rPr>
              <a:t>Кузьма </a:t>
            </a:r>
            <a:r>
              <a:rPr lang="ru-RU" sz="2000" dirty="0" err="1" smtClean="0">
                <a:solidFill>
                  <a:srgbClr val="990033"/>
                </a:solidFill>
                <a:latin typeface="Times New Roman" pitchFamily="18" charset="0"/>
              </a:rPr>
              <a:t>Самсонович</a:t>
            </a:r>
            <a:r>
              <a:rPr lang="ru-RU" sz="2000" dirty="0" smtClean="0">
                <a:solidFill>
                  <a:srgbClr val="990033"/>
                </a:solidFill>
                <a:latin typeface="Times New Roman" pitchFamily="18" charset="0"/>
              </a:rPr>
              <a:t> с малых лет приучал детей к труду. Федя с 7-летнего возраста ходил с отцом на охоту и рыбную ловлю.</a:t>
            </a:r>
          </a:p>
          <a:p>
            <a:pPr algn="just"/>
            <a:r>
              <a:rPr lang="ru-RU" sz="2000" dirty="0" smtClean="0">
                <a:solidFill>
                  <a:srgbClr val="990033"/>
                </a:solidFill>
                <a:latin typeface="Times New Roman" pitchFamily="18" charset="0"/>
              </a:rPr>
              <a:t>В 1930 г. семья Поповых вступила в колхоз «Октябрь», Феде тогда было 9 лет. Вместе со взрослыми он стал участником коллективного труда колхозников.</a:t>
            </a:r>
            <a:endParaRPr lang="ru-RU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1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548680"/>
            <a:ext cx="7824869" cy="5868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csfxAiOQp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04248" y="5517232"/>
            <a:ext cx="2195736" cy="1142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1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95536" y="3356992"/>
            <a:ext cx="8424936" cy="329320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2000" dirty="0" smtClean="0">
                <a:solidFill>
                  <a:srgbClr val="990033"/>
                </a:solidFill>
                <a:latin typeface="Times New Roman" pitchFamily="18" charset="0"/>
              </a:rPr>
              <a:t>В школу пошел в 1931г. в 10 лет, когда начал осуществляться закон о всеобуче. Он ходил в школу с отдаленного </a:t>
            </a:r>
            <a:r>
              <a:rPr lang="ru-RU" sz="2000" dirty="0" err="1" smtClean="0">
                <a:solidFill>
                  <a:srgbClr val="990033"/>
                </a:solidFill>
                <a:latin typeface="Times New Roman" pitchFamily="18" charset="0"/>
              </a:rPr>
              <a:t>аласа</a:t>
            </a:r>
            <a:r>
              <a:rPr lang="ru-RU" sz="2000" dirty="0" smtClean="0">
                <a:solidFill>
                  <a:srgbClr val="990033"/>
                </a:solidFill>
                <a:latin typeface="Times New Roman" pitchFamily="18" charset="0"/>
              </a:rPr>
              <a:t>, ежедневно </a:t>
            </a:r>
            <a:r>
              <a:rPr lang="ru-RU" sz="2000" dirty="0" err="1" smtClean="0">
                <a:solidFill>
                  <a:srgbClr val="990033"/>
                </a:solidFill>
                <a:latin typeface="Times New Roman" pitchFamily="18" charset="0"/>
              </a:rPr>
              <a:t>переодолевая</a:t>
            </a:r>
            <a:r>
              <a:rPr lang="ru-RU" sz="2000" dirty="0" smtClean="0">
                <a:solidFill>
                  <a:srgbClr val="990033"/>
                </a:solidFill>
                <a:latin typeface="Times New Roman" pitchFamily="18" charset="0"/>
              </a:rPr>
              <a:t> пешком 7 километров и столько же обратно. Исторические документы показывают, что первая советская школа в </a:t>
            </a:r>
            <a:r>
              <a:rPr lang="ru-RU" sz="2000" dirty="0" err="1" smtClean="0">
                <a:solidFill>
                  <a:srgbClr val="990033"/>
                </a:solidFill>
                <a:latin typeface="Times New Roman" pitchFamily="18" charset="0"/>
              </a:rPr>
              <a:t>Батаринском</a:t>
            </a:r>
            <a:r>
              <a:rPr lang="ru-RU" sz="2000" dirty="0" smtClean="0">
                <a:solidFill>
                  <a:srgbClr val="990033"/>
                </a:solidFill>
                <a:latin typeface="Times New Roman" pitchFamily="18" charset="0"/>
              </a:rPr>
              <a:t> наслеге была открыта 10 ноября 1921 г. в местности «</a:t>
            </a:r>
            <a:r>
              <a:rPr lang="ru-RU" sz="2000" dirty="0" err="1" smtClean="0">
                <a:solidFill>
                  <a:srgbClr val="990033"/>
                </a:solidFill>
                <a:latin typeface="Times New Roman" pitchFamily="18" charset="0"/>
              </a:rPr>
              <a:t>Кордугэн</a:t>
            </a:r>
            <a:r>
              <a:rPr lang="ru-RU" sz="2000" dirty="0" smtClean="0">
                <a:solidFill>
                  <a:srgbClr val="990033"/>
                </a:solidFill>
                <a:latin typeface="Times New Roman" pitchFamily="18" charset="0"/>
              </a:rPr>
              <a:t>», в доме местного богача Неустроева Л.Н. (в 6-7 км. к западу от </a:t>
            </a:r>
            <a:r>
              <a:rPr lang="ru-RU" sz="2000" dirty="0" err="1" smtClean="0">
                <a:solidFill>
                  <a:srgbClr val="990033"/>
                </a:solidFill>
                <a:latin typeface="Times New Roman" pitchFamily="18" charset="0"/>
              </a:rPr>
              <a:t>с.Сымах</a:t>
            </a:r>
            <a:r>
              <a:rPr lang="ru-RU" sz="2000" dirty="0" smtClean="0">
                <a:solidFill>
                  <a:srgbClr val="990033"/>
                </a:solidFill>
                <a:latin typeface="Times New Roman" pitchFamily="18" charset="0"/>
              </a:rPr>
              <a:t>). В 1923 г. она переехала в местность «</a:t>
            </a:r>
            <a:r>
              <a:rPr lang="ru-RU" sz="2000" dirty="0" err="1" smtClean="0">
                <a:solidFill>
                  <a:srgbClr val="990033"/>
                </a:solidFill>
                <a:latin typeface="Times New Roman" pitchFamily="18" charset="0"/>
              </a:rPr>
              <a:t>Эбэ</a:t>
            </a:r>
            <a:r>
              <a:rPr lang="ru-RU" sz="2000" dirty="0" smtClean="0">
                <a:solidFill>
                  <a:srgbClr val="990033"/>
                </a:solidFill>
                <a:latin typeface="Times New Roman" pitchFamily="18" charset="0"/>
              </a:rPr>
              <a:t>», в частном доме Захарова П.И. (в 2 км. от с. </a:t>
            </a:r>
            <a:r>
              <a:rPr lang="ru-RU" sz="2000" dirty="0" err="1" smtClean="0">
                <a:solidFill>
                  <a:srgbClr val="990033"/>
                </a:solidFill>
                <a:latin typeface="Times New Roman" pitchFamily="18" charset="0"/>
              </a:rPr>
              <a:t>Сымах</a:t>
            </a:r>
            <a:r>
              <a:rPr lang="ru-RU" sz="2000" dirty="0" smtClean="0">
                <a:solidFill>
                  <a:srgbClr val="990033"/>
                </a:solidFill>
                <a:latin typeface="Times New Roman" pitchFamily="18" charset="0"/>
              </a:rPr>
              <a:t>). Новое здание школы с двумя классными комнатами было открыто в 1924 г. в с. </a:t>
            </a:r>
            <a:r>
              <a:rPr lang="ru-RU" sz="2000" dirty="0" err="1" smtClean="0">
                <a:solidFill>
                  <a:srgbClr val="990033"/>
                </a:solidFill>
                <a:latin typeface="Times New Roman" pitchFamily="18" charset="0"/>
              </a:rPr>
              <a:t>Сымах</a:t>
            </a:r>
            <a:r>
              <a:rPr lang="ru-RU" sz="2000" dirty="0" smtClean="0">
                <a:solidFill>
                  <a:srgbClr val="990033"/>
                </a:solidFill>
                <a:latin typeface="Times New Roman" pitchFamily="18" charset="0"/>
              </a:rPr>
              <a:t>. В 1926 г. был открыт третий, а в 1930 г. - четвертый классы. Здесь провел свое </a:t>
            </a:r>
            <a:r>
              <a:rPr lang="ru-RU" sz="2000" dirty="0" err="1" smtClean="0">
                <a:solidFill>
                  <a:srgbClr val="990033"/>
                </a:solidFill>
                <a:latin typeface="Times New Roman" pitchFamily="18" charset="0"/>
              </a:rPr>
              <a:t>детсво</a:t>
            </a:r>
            <a:r>
              <a:rPr lang="ru-RU" sz="2000" dirty="0" smtClean="0">
                <a:solidFill>
                  <a:srgbClr val="990033"/>
                </a:solidFill>
                <a:latin typeface="Times New Roman" pitchFamily="18" charset="0"/>
              </a:rPr>
              <a:t> и учился Федор. В 1936 г. построен пристрой и школа преобразована в семилетнюю.1 На этой базе школа работала до 1995 г., пока не было построено 2-х этажное каменное здание на 81 место, к 75-летию Героя Попова.</a:t>
            </a:r>
          </a:p>
        </p:txBody>
      </p:sp>
      <p:pic>
        <p:nvPicPr>
          <p:cNvPr id="7" name="Picture 5" descr="Копия (4) Сай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332656"/>
            <a:ext cx="5328592" cy="30423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1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Picture 2" descr="C:\Documents and Settings\Ученик_3\Рабочий стол\ФКП\Герой Ф.К.Попов\Ф.К.Попов\files\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115616" y="620688"/>
            <a:ext cx="7040563" cy="2530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3" descr="C:\Documents and Settings\Ученик_3\Рабочий стол\ФКП\Герой Ф.К.Попов\Ф.К.Попов\files\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3429000"/>
            <a:ext cx="7000875" cy="2916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csfxAiOQp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04248" y="5517232"/>
            <a:ext cx="2195736" cy="1142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1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Рисунок 5" descr="csfxAiOQp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8264" y="5715696"/>
            <a:ext cx="2195736" cy="1142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23528" y="2276872"/>
            <a:ext cx="842493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1936 г. из-за болезни родителей он вынужден был, окончив 5 классов, оставить школу и начать трудовую жизнь.</a:t>
            </a:r>
          </a:p>
          <a:p>
            <a:pPr algn="just">
              <a:spcBef>
                <a:spcPct val="50000"/>
              </a:spcBef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 в 1937 г. молодой колхозник сам стал учить взрослых грамоте. Окончив 3-х месячные курсы по подготовке учителей для пунктов ликбеза, Федор в своем родном колхозе в течение одной зимы обучил писать и читать 20 человек. Затем ему поручили агитационную работу.</a:t>
            </a:r>
          </a:p>
          <a:p>
            <a:pPr algn="just">
              <a:spcBef>
                <a:spcPct val="50000"/>
              </a:spcBef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Когда Федору было 19 лет в 1940-1942 гг., его назначили бригадиром полеводческой бригады «Сына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алаах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 родного колхоза «Октябрь». Он был очень требователен к себе, на любой работе (при возделывании земли, посеве) всегда был вместе с бригадой. Скоро все колхозники бригады Ф.Попова оценили своего дисциплинированного, требовательного и отзывчивого молодого руководителя. Скоро его бригада стала передовой.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1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csfxAiOQp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5517232"/>
            <a:ext cx="2195736" cy="1142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1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95536" y="404664"/>
            <a:ext cx="8424936" cy="618630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С началом войны, 22 июня 1941г., вся жизнь в колхозе пошла по иному. И люди стали другими. Изменился и Федор. Большая часть колхозников-мужчин ушла на фронт. Сразу почувствовалась нехватка рабочих рук. Ушедших в армию заменили женщины, старики и подростки. Начались трудные дни. </a:t>
            </a:r>
          </a:p>
          <a:p>
            <a:pPr algn="just"/>
            <a:r>
              <a:rPr lang="ru-RU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С первых дней войны Федор жаждал и ожидал призыва в ряды Красной Армии, загорелся желанием добровольно ехать на фронт. И с этими мыслями обратился к председателю колхоза Черкашину Н.А. Но всегда спокойный и рассудительный Николай Афанасьевич разъяснил ему: «Твоя работа в тылу -это тоже фронт, не спеши; все равно придет и твоя очередь». </a:t>
            </a:r>
          </a:p>
          <a:p>
            <a:pPr algn="just"/>
            <a:r>
              <a:rPr lang="ru-RU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В первую военную зиму нагрузка на молодого бригадира выросла в несколько раз. К весне 1942 г. начался падеж скота, некоторые семьи стали голодать. Чтобы как-то прокормить членов своей бригады, Федор организовал подледный улов рыбы. Благодаря его умелому руководству и самоотверженному труду всех колхозников бригада перезимовала с наименьшими потерями. </a:t>
            </a:r>
          </a:p>
          <a:p>
            <a:pPr algn="just"/>
            <a:r>
              <a:rPr lang="ru-RU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В 1941г. по Постановлению Советского Правительства при призывных пунктах в национальных республиках и областях было организовано обучение русской разговорной речи призывников. Осенью 1941 г. призывник Федор первым записался на курсы по овладению русским языком, организованные при местной школе. За одну зиму 1941-1942 гг. призывники стали понимать русскую разговорную речь, радиопередачи, читать газеты на русском языке.</a:t>
            </a:r>
          </a:p>
          <a:p>
            <a:pPr algn="just"/>
            <a:endParaRPr lang="ru-RU" dirty="0" smtClean="0">
              <a:solidFill>
                <a:srgbClr val="990033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1571</Words>
  <Application>Microsoft Office PowerPoint</Application>
  <PresentationFormat>Экран (4:3)</PresentationFormat>
  <Paragraphs>90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15</cp:revision>
  <dcterms:created xsi:type="dcterms:W3CDTF">2020-04-30T05:24:04Z</dcterms:created>
  <dcterms:modified xsi:type="dcterms:W3CDTF">2020-04-30T07:28:53Z</dcterms:modified>
</cp:coreProperties>
</file>